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71" r:id="rId3"/>
    <p:sldId id="272" r:id="rId4"/>
    <p:sldId id="273" r:id="rId5"/>
    <p:sldId id="266" r:id="rId6"/>
    <p:sldId id="268" r:id="rId7"/>
    <p:sldId id="258" r:id="rId8"/>
    <p:sldId id="259" r:id="rId9"/>
    <p:sldId id="260" r:id="rId10"/>
    <p:sldId id="261" r:id="rId11"/>
    <p:sldId id="264" r:id="rId12"/>
    <p:sldId id="265"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1" d="100"/>
          <a:sy n="121" d="100"/>
        </p:scale>
        <p:origin x="-114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F852228-D550-45E9-ABF0-853B766A5B4D}" type="datetimeFigureOut">
              <a:rPr lang="en-US" smtClean="0"/>
              <a:t>4/23/2018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EE06F025-6787-4C07-975C-0608720FFC41}"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852228-D550-45E9-ABF0-853B766A5B4D}" type="datetimeFigureOut">
              <a:rPr lang="en-US" smtClean="0"/>
              <a:t>4/23/2018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6F025-6787-4C07-975C-0608720FFC4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F852228-D550-45E9-ABF0-853B766A5B4D}" type="datetimeFigureOut">
              <a:rPr lang="en-US" smtClean="0"/>
              <a:t>4/23/2018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6F025-6787-4C07-975C-0608720FFC41}"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F852228-D550-45E9-ABF0-853B766A5B4D}" type="datetimeFigureOut">
              <a:rPr lang="en-US" smtClean="0"/>
              <a:t>4/23/2018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6F025-6787-4C07-975C-0608720FFC4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F852228-D550-45E9-ABF0-853B766A5B4D}" type="datetimeFigureOut">
              <a:rPr lang="en-US" smtClean="0"/>
              <a:t>4/23/2018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06F025-6787-4C07-975C-0608720FFC41}"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F852228-D550-45E9-ABF0-853B766A5B4D}" type="datetimeFigureOut">
              <a:rPr lang="en-US" smtClean="0"/>
              <a:t>4/23/2018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06F025-6787-4C07-975C-0608720FFC4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852228-D550-45E9-ABF0-853B766A5B4D}" type="datetimeFigureOut">
              <a:rPr lang="en-US" smtClean="0"/>
              <a:t>4/23/2018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06F025-6787-4C07-975C-0608720FFC4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F852228-D550-45E9-ABF0-853B766A5B4D}" type="datetimeFigureOut">
              <a:rPr lang="en-US" smtClean="0"/>
              <a:t>4/23/2018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06F025-6787-4C07-975C-0608720FFC4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F852228-D550-45E9-ABF0-853B766A5B4D}" type="datetimeFigureOut">
              <a:rPr lang="en-US" smtClean="0"/>
              <a:t>4/23/2018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EE06F025-6787-4C07-975C-0608720FFC41}"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852228-D550-45E9-ABF0-853B766A5B4D}" type="datetimeFigureOut">
              <a:rPr lang="en-US" smtClean="0"/>
              <a:t>4/23/2018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6F025-6787-4C07-975C-0608720FFC4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F852228-D550-45E9-ABF0-853B766A5B4D}" type="datetimeFigureOut">
              <a:rPr lang="en-US" smtClean="0"/>
              <a:t>4/23/2018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06F025-6787-4C07-975C-0608720FFC4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F852228-D550-45E9-ABF0-853B766A5B4D}" type="datetimeFigureOut">
              <a:rPr lang="en-US" smtClean="0"/>
              <a:t>4/23/2018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EE06F025-6787-4C07-975C-0608720FFC41}"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990601"/>
            <a:ext cx="8458200" cy="2609850"/>
          </a:xfrm>
        </p:spPr>
        <p:txBody>
          <a:bodyPr>
            <a:normAutofit fontScale="90000"/>
          </a:bodyPr>
          <a:lstStyle/>
          <a:p>
            <a:r>
              <a:rPr lang="en-US" dirty="0" smtClean="0"/>
              <a:t>SENTRA </a:t>
            </a:r>
            <a:r>
              <a:rPr lang="en-US" dirty="0" smtClean="0"/>
              <a:t>KI </a:t>
            </a:r>
            <a:r>
              <a:rPr lang="en-US" dirty="0" smtClean="0"/>
              <a:t>DALAM </a:t>
            </a:r>
            <a:br>
              <a:rPr lang="en-US" dirty="0" smtClean="0"/>
            </a:br>
            <a:r>
              <a:rPr lang="en-US" dirty="0" smtClean="0"/>
              <a:t>UU PENELITIAN DAN PENGEMBANGAN NO. 18 </a:t>
            </a:r>
            <a:r>
              <a:rPr lang="en-US" dirty="0" err="1" smtClean="0"/>
              <a:t>TAHUN</a:t>
            </a:r>
            <a:r>
              <a:rPr lang="en-US" dirty="0" smtClean="0"/>
              <a:t> 2002</a:t>
            </a:r>
            <a:endParaRPr lang="en-US" dirty="0"/>
          </a:p>
        </p:txBody>
      </p:sp>
      <p:sp>
        <p:nvSpPr>
          <p:cNvPr id="3" name="Subtitle 2"/>
          <p:cNvSpPr>
            <a:spLocks noGrp="1"/>
          </p:cNvSpPr>
          <p:nvPr>
            <p:ph type="subTitle" idx="1"/>
          </p:nvPr>
        </p:nvSpPr>
        <p:spPr/>
        <p:txBody>
          <a:bodyPr>
            <a:normAutofit fontScale="92500" lnSpcReduction="10000"/>
          </a:bodyPr>
          <a:lstStyle/>
          <a:p>
            <a:endParaRPr lang="id-ID" dirty="0" smtClean="0"/>
          </a:p>
          <a:p>
            <a:endParaRPr lang="id-ID" dirty="0"/>
          </a:p>
          <a:p>
            <a:r>
              <a:rPr lang="en-US" dirty="0" err="1" smtClean="0"/>
              <a:t>Oleh</a:t>
            </a:r>
            <a:r>
              <a:rPr lang="en-US" dirty="0" smtClean="0"/>
              <a:t>:</a:t>
            </a:r>
          </a:p>
          <a:p>
            <a:r>
              <a:rPr lang="id-ID" dirty="0" smtClean="0"/>
              <a:t>NARASUMBER</a:t>
            </a:r>
            <a:endParaRPr lang="en-US" dirty="0"/>
          </a:p>
        </p:txBody>
      </p:sp>
    </p:spTree>
    <p:extLst>
      <p:ext uri="{BB962C8B-B14F-4D97-AF65-F5344CB8AC3E}">
        <p14:creationId xmlns:p14="http://schemas.microsoft.com/office/powerpoint/2010/main" val="10880736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Pengertian Kekayaan Intelektual</a:t>
            </a:r>
          </a:p>
        </p:txBody>
      </p:sp>
      <p:sp>
        <p:nvSpPr>
          <p:cNvPr id="3" name="Content Placeholder 2"/>
          <p:cNvSpPr>
            <a:spLocks noGrp="1"/>
          </p:cNvSpPr>
          <p:nvPr>
            <p:ph idx="1"/>
          </p:nvPr>
        </p:nvSpPr>
        <p:spPr/>
        <p:txBody>
          <a:bodyPr>
            <a:normAutofit/>
          </a:bodyPr>
          <a:lstStyle/>
          <a:p>
            <a:pPr algn="just"/>
            <a:r>
              <a:rPr lang="id-ID" dirty="0"/>
              <a:t>Kekayaan Intelektual adalah Hasil dari Kegiatan Intelektual/Hasil olah fikir manusia dalam bidang seni, sastra, ilmu pengetahuan, simbol, temuan teknologi dan informasi</a:t>
            </a:r>
            <a:r>
              <a:rPr lang="id-ID" dirty="0" smtClean="0"/>
              <a:t>.</a:t>
            </a:r>
            <a:endParaRPr lang="id-ID" dirty="0"/>
          </a:p>
          <a:p>
            <a:pPr algn="just"/>
            <a:r>
              <a:rPr lang="id-ID" dirty="0" smtClean="0"/>
              <a:t>Kekayaan Intelektual </a:t>
            </a:r>
            <a:r>
              <a:rPr lang="id-ID" dirty="0"/>
              <a:t>adalah hak hukum yang diberikan pada suatu hasil kreasi intelektual manusia</a:t>
            </a:r>
            <a:r>
              <a:rPr lang="id-ID" dirty="0" smtClean="0"/>
              <a:t>.</a:t>
            </a:r>
            <a:endParaRPr lang="id-ID" dirty="0"/>
          </a:p>
          <a:p>
            <a:pPr algn="just"/>
            <a:r>
              <a:rPr lang="id-ID" dirty="0"/>
              <a:t>Kekayaan Intelektual  bukan </a:t>
            </a:r>
            <a:r>
              <a:rPr lang="id-ID" dirty="0" smtClean="0"/>
              <a:t>hak hukum </a:t>
            </a:r>
            <a:r>
              <a:rPr lang="id-ID" dirty="0"/>
              <a:t>untuk </a:t>
            </a:r>
            <a:r>
              <a:rPr lang="id-ID" dirty="0" smtClean="0"/>
              <a:t>Ide/Gagasan, melainkan ide/gagasan tersebut haruslah di wujudkan untuk mendapatkan perlindungan hukum.</a:t>
            </a:r>
            <a:endParaRPr lang="id-ID" dirty="0"/>
          </a:p>
          <a:p>
            <a:endParaRPr lang="id-ID" dirty="0"/>
          </a:p>
        </p:txBody>
      </p:sp>
    </p:spTree>
    <p:extLst>
      <p:ext uri="{BB962C8B-B14F-4D97-AF65-F5344CB8AC3E}">
        <p14:creationId xmlns:p14="http://schemas.microsoft.com/office/powerpoint/2010/main" val="18889363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Autofit/>
          </a:bodyPr>
          <a:lstStyle/>
          <a:p>
            <a:r>
              <a:rPr lang="id-ID" sz="4300" dirty="0"/>
              <a:t>Undang-Undang Kekayaan </a:t>
            </a:r>
            <a:r>
              <a:rPr lang="id-ID" sz="4000" dirty="0"/>
              <a:t>Intelektual</a:t>
            </a:r>
          </a:p>
        </p:txBody>
      </p:sp>
      <p:sp>
        <p:nvSpPr>
          <p:cNvPr id="3" name="Content Placeholder 2"/>
          <p:cNvSpPr>
            <a:spLocks noGrp="1"/>
          </p:cNvSpPr>
          <p:nvPr>
            <p:ph sz="half" idx="1"/>
          </p:nvPr>
        </p:nvSpPr>
        <p:spPr/>
        <p:txBody>
          <a:bodyPr>
            <a:normAutofit fontScale="77500" lnSpcReduction="20000"/>
          </a:bodyPr>
          <a:lstStyle/>
          <a:p>
            <a:r>
              <a:rPr lang="id-ID" dirty="0" smtClean="0"/>
              <a:t>Paten</a:t>
            </a:r>
          </a:p>
          <a:p>
            <a:pPr marL="0" indent="0">
              <a:buNone/>
            </a:pPr>
            <a:r>
              <a:rPr lang="id-ID" dirty="0" smtClean="0"/>
              <a:t>       (</a:t>
            </a:r>
            <a:r>
              <a:rPr lang="id-ID" dirty="0"/>
              <a:t>UU No. 13 Tahun 2016)</a:t>
            </a:r>
          </a:p>
          <a:p>
            <a:endParaRPr lang="id-ID" dirty="0"/>
          </a:p>
          <a:p>
            <a:r>
              <a:rPr lang="id-ID" dirty="0"/>
              <a:t>Hak </a:t>
            </a:r>
            <a:r>
              <a:rPr lang="id-ID" dirty="0" smtClean="0"/>
              <a:t>cipta</a:t>
            </a:r>
          </a:p>
          <a:p>
            <a:pPr marL="0" indent="0">
              <a:buNone/>
            </a:pPr>
            <a:r>
              <a:rPr lang="id-ID" dirty="0" smtClean="0"/>
              <a:t>       (</a:t>
            </a:r>
            <a:r>
              <a:rPr lang="id-ID" dirty="0"/>
              <a:t>UU No. 28Tahun 2004)</a:t>
            </a:r>
          </a:p>
          <a:p>
            <a:endParaRPr lang="id-ID" dirty="0"/>
          </a:p>
          <a:p>
            <a:r>
              <a:rPr lang="id-ID" dirty="0"/>
              <a:t>D</a:t>
            </a:r>
            <a:r>
              <a:rPr lang="id-ID" dirty="0" smtClean="0"/>
              <a:t>esain </a:t>
            </a:r>
            <a:r>
              <a:rPr lang="id-ID" dirty="0"/>
              <a:t>industri</a:t>
            </a:r>
          </a:p>
          <a:p>
            <a:pPr marL="0" indent="0">
              <a:buNone/>
            </a:pPr>
            <a:r>
              <a:rPr lang="id-ID" dirty="0" smtClean="0"/>
              <a:t>      (</a:t>
            </a:r>
            <a:r>
              <a:rPr lang="id-ID" dirty="0"/>
              <a:t>UU No. 31 Tahun 2000)</a:t>
            </a:r>
          </a:p>
          <a:p>
            <a:endParaRPr lang="id-ID" dirty="0"/>
          </a:p>
          <a:p>
            <a:r>
              <a:rPr lang="id-ID" dirty="0" smtClean="0"/>
              <a:t>Merek dan Indikasi Geografis</a:t>
            </a:r>
            <a:endParaRPr lang="id-ID" dirty="0"/>
          </a:p>
          <a:p>
            <a:pPr marL="0" indent="0">
              <a:buNone/>
            </a:pPr>
            <a:r>
              <a:rPr lang="id-ID" dirty="0" smtClean="0"/>
              <a:t>      (</a:t>
            </a:r>
            <a:r>
              <a:rPr lang="id-ID" dirty="0"/>
              <a:t>UU No. 20 Tahun </a:t>
            </a:r>
            <a:r>
              <a:rPr lang="id-ID" dirty="0" smtClean="0"/>
              <a:t>2016)</a:t>
            </a:r>
            <a:endParaRPr lang="id-ID" dirty="0"/>
          </a:p>
          <a:p>
            <a:endParaRPr lang="id-ID" dirty="0"/>
          </a:p>
          <a:p>
            <a:r>
              <a:rPr lang="id-ID" dirty="0" smtClean="0"/>
              <a:t>Rahasia </a:t>
            </a:r>
            <a:r>
              <a:rPr lang="id-ID" dirty="0"/>
              <a:t>Dagang</a:t>
            </a:r>
          </a:p>
          <a:p>
            <a:pPr marL="0" indent="0">
              <a:buNone/>
            </a:pPr>
            <a:r>
              <a:rPr lang="id-ID" dirty="0" smtClean="0"/>
              <a:t>      (</a:t>
            </a:r>
            <a:r>
              <a:rPr lang="id-ID" dirty="0"/>
              <a:t>UU No. 30 Tahun 2000)</a:t>
            </a:r>
          </a:p>
          <a:p>
            <a:endParaRPr lang="id-ID" dirty="0"/>
          </a:p>
          <a:p>
            <a:endParaRPr lang="id-ID" dirty="0"/>
          </a:p>
        </p:txBody>
      </p:sp>
      <p:sp>
        <p:nvSpPr>
          <p:cNvPr id="4" name="Content Placeholder 3"/>
          <p:cNvSpPr>
            <a:spLocks noGrp="1"/>
          </p:cNvSpPr>
          <p:nvPr>
            <p:ph sz="half" idx="2"/>
          </p:nvPr>
        </p:nvSpPr>
        <p:spPr/>
        <p:txBody>
          <a:bodyPr>
            <a:normAutofit fontScale="77500" lnSpcReduction="20000"/>
          </a:bodyPr>
          <a:lstStyle/>
          <a:p>
            <a:r>
              <a:rPr lang="id-ID" dirty="0"/>
              <a:t>Invensi di bidang teknologi (alat, metode)</a:t>
            </a:r>
          </a:p>
          <a:p>
            <a:endParaRPr lang="id-ID" dirty="0"/>
          </a:p>
          <a:p>
            <a:r>
              <a:rPr lang="id-ID" dirty="0"/>
              <a:t>Karya seni, sastra dan ilmu pengetahuan</a:t>
            </a:r>
          </a:p>
          <a:p>
            <a:endParaRPr lang="id-ID" dirty="0"/>
          </a:p>
          <a:p>
            <a:endParaRPr lang="id-ID" dirty="0"/>
          </a:p>
          <a:p>
            <a:r>
              <a:rPr lang="id-ID" dirty="0"/>
              <a:t>Rancangan produk yang punya nilai estetika </a:t>
            </a:r>
          </a:p>
          <a:p>
            <a:endParaRPr lang="id-ID" dirty="0"/>
          </a:p>
          <a:p>
            <a:r>
              <a:rPr lang="id-ID" dirty="0"/>
              <a:t>Tanda Dagang/Jasa</a:t>
            </a:r>
          </a:p>
          <a:p>
            <a:endParaRPr lang="id-ID" dirty="0"/>
          </a:p>
          <a:p>
            <a:endParaRPr lang="id-ID" dirty="0"/>
          </a:p>
          <a:p>
            <a:r>
              <a:rPr lang="id-ID" dirty="0"/>
              <a:t>Informasi bisnis/teknologi bersifat rahasia</a:t>
            </a:r>
          </a:p>
          <a:p>
            <a:pPr marL="0" indent="0">
              <a:buNone/>
            </a:pPr>
            <a:endParaRPr lang="id-ID" dirty="0"/>
          </a:p>
        </p:txBody>
      </p:sp>
    </p:spTree>
    <p:extLst>
      <p:ext uri="{BB962C8B-B14F-4D97-AF65-F5344CB8AC3E}">
        <p14:creationId xmlns:p14="http://schemas.microsoft.com/office/powerpoint/2010/main" val="24988442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200" dirty="0"/>
              <a:t>KEKAYAAN INTELEKTUAL </a:t>
            </a:r>
            <a:r>
              <a:rPr lang="id-ID" sz="3200" dirty="0" smtClean="0"/>
              <a:t>DALAM ERA MASYARAKAT EKONOMI ASEAN</a:t>
            </a:r>
            <a:endParaRPr lang="id-ID" sz="3200" dirty="0"/>
          </a:p>
        </p:txBody>
      </p:sp>
      <p:sp>
        <p:nvSpPr>
          <p:cNvPr id="3" name="Content Placeholder 2"/>
          <p:cNvSpPr>
            <a:spLocks noGrp="1"/>
          </p:cNvSpPr>
          <p:nvPr>
            <p:ph idx="1"/>
          </p:nvPr>
        </p:nvSpPr>
        <p:spPr/>
        <p:txBody>
          <a:bodyPr>
            <a:normAutofit fontScale="77500" lnSpcReduction="20000"/>
          </a:bodyPr>
          <a:lstStyle/>
          <a:p>
            <a:pPr algn="just"/>
            <a:r>
              <a:rPr lang="id-ID" dirty="0"/>
              <a:t>Kekayaan Intelektual (KI) pada suatu jenis produk atau merek sangat penting dimiliki oleh masyarakat usaha khususnya saat menghadapi Masyarakat Ekonomi ASEAN (MEA). Ini sangat penting karena dalam persaingan pasar bebas, akan banyak pesaing dari berbagai negara yang berupaya masuk pada segmen pasar yang sama.</a:t>
            </a:r>
          </a:p>
          <a:p>
            <a:pPr algn="just"/>
            <a:r>
              <a:rPr lang="id-ID" dirty="0"/>
              <a:t>Persaingan usaha di era pasar bebas ini diprediksi akan semakin ketat, sebab persaingan usaha tidak hanya melibatkan pelaku usaha dari dalam negeri namun juga dari negara ASEAN lainnya. Salah satu hal yang perlu disorot adalah perlindungan atas Kekayaan Intelektual (KI) produk-produk lokal dari para pelaku usaha mikro kecil dan menengah (UMKM). Produk UMKM asal Indonesia yang memiliki kualitas, sangat rentan dari segi perlindungan Kekayaan Intelektual (KI) khususnya meliputi aspek hak cipta, merek, dan paten, celah ini apabila tidak mendapat perhatian akan merugikan produk UMKM lokal karena lemah dari segi perlindungan Kekayaan Intelektual (KI).   </a:t>
            </a:r>
          </a:p>
          <a:p>
            <a:pPr marL="0" indent="0">
              <a:buNone/>
            </a:pPr>
            <a:endParaRPr lang="id-ID" dirty="0"/>
          </a:p>
        </p:txBody>
      </p:sp>
    </p:spTree>
    <p:extLst>
      <p:ext uri="{BB962C8B-B14F-4D97-AF65-F5344CB8AC3E}">
        <p14:creationId xmlns:p14="http://schemas.microsoft.com/office/powerpoint/2010/main" val="22216248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457200"/>
            <a:ext cx="8229600" cy="7448193"/>
          </a:xfrm>
          <a:prstGeom prst="rect">
            <a:avLst/>
          </a:prstGeom>
        </p:spPr>
        <p:txBody>
          <a:bodyPr wrap="square">
            <a:spAutoFit/>
          </a:bodyPr>
          <a:lstStyle/>
          <a:p>
            <a:pPr algn="just"/>
            <a:r>
              <a:rPr lang="id-ID" sz="1600" dirty="0" smtClean="0"/>
              <a:t>Jika melihat rendahnya angka permohonan KI domestik diyakini memiliki keterkaitan antara lain</a:t>
            </a:r>
            <a:r>
              <a:rPr lang="id-ID" sz="1600" dirty="0"/>
              <a:t> </a:t>
            </a:r>
            <a:r>
              <a:rPr lang="id-ID" sz="1600" dirty="0" smtClean="0"/>
              <a:t>dengan</a:t>
            </a:r>
            <a:r>
              <a:rPr lang="id-ID" sz="1600" dirty="0"/>
              <a:t> </a:t>
            </a:r>
            <a:r>
              <a:rPr lang="id-ID" sz="1600" dirty="0" smtClean="0"/>
              <a:t>terbatasnya</a:t>
            </a:r>
            <a:r>
              <a:rPr lang="id-ID" sz="1600" dirty="0"/>
              <a:t> </a:t>
            </a:r>
            <a:r>
              <a:rPr lang="id-ID" sz="1600" dirty="0" smtClean="0"/>
              <a:t>fasilitas</a:t>
            </a:r>
            <a:r>
              <a:rPr lang="id-ID" sz="1600" dirty="0"/>
              <a:t> </a:t>
            </a:r>
            <a:r>
              <a:rPr lang="id-ID" sz="1600" dirty="0" smtClean="0"/>
              <a:t>infrastruktur</a:t>
            </a:r>
            <a:r>
              <a:rPr lang="id-ID" sz="1600" dirty="0"/>
              <a:t> </a:t>
            </a:r>
            <a:r>
              <a:rPr lang="id-ID" sz="1600" dirty="0" smtClean="0"/>
              <a:t>yang</a:t>
            </a:r>
            <a:r>
              <a:rPr lang="id-ID" sz="1600" dirty="0"/>
              <a:t> </a:t>
            </a:r>
            <a:r>
              <a:rPr lang="id-ID" sz="1600" dirty="0" smtClean="0"/>
              <a:t>berkaitan</a:t>
            </a:r>
            <a:r>
              <a:rPr lang="id-ID" sz="1600" dirty="0"/>
              <a:t> </a:t>
            </a:r>
            <a:r>
              <a:rPr lang="id-ID" sz="1600" dirty="0" smtClean="0"/>
              <a:t>dengan</a:t>
            </a:r>
            <a:r>
              <a:rPr lang="id-ID" sz="1600" dirty="0"/>
              <a:t> </a:t>
            </a:r>
            <a:r>
              <a:rPr lang="id-ID" sz="1600" dirty="0" smtClean="0"/>
              <a:t>jumlah</a:t>
            </a:r>
            <a:r>
              <a:rPr lang="id-ID" sz="1600" dirty="0"/>
              <a:t> </a:t>
            </a:r>
            <a:r>
              <a:rPr lang="id-ID" sz="1600" dirty="0" smtClean="0"/>
              <a:t>Sentra</a:t>
            </a:r>
            <a:r>
              <a:rPr lang="id-ID" sz="1600" dirty="0"/>
              <a:t> </a:t>
            </a:r>
            <a:r>
              <a:rPr lang="id-ID" sz="1600" dirty="0" smtClean="0"/>
              <a:t>KI di Indonesia. </a:t>
            </a:r>
          </a:p>
          <a:p>
            <a:pPr algn="just"/>
            <a:endParaRPr lang="id-ID" sz="1600" dirty="0"/>
          </a:p>
          <a:p>
            <a:pPr algn="just"/>
            <a:r>
              <a:rPr lang="id-ID" sz="1600" dirty="0" smtClean="0"/>
              <a:t>Belum lagi</a:t>
            </a:r>
            <a:r>
              <a:rPr lang="id-ID" sz="1600" dirty="0"/>
              <a:t> </a:t>
            </a:r>
            <a:r>
              <a:rPr lang="id-ID" sz="1600" dirty="0" smtClean="0"/>
              <a:t>bicara</a:t>
            </a:r>
            <a:r>
              <a:rPr lang="id-ID" sz="1600" dirty="0"/>
              <a:t> </a:t>
            </a:r>
            <a:r>
              <a:rPr lang="id-ID" sz="1600" dirty="0" smtClean="0"/>
              <a:t>tentang</a:t>
            </a:r>
            <a:r>
              <a:rPr lang="id-ID" sz="1600" dirty="0"/>
              <a:t> </a:t>
            </a:r>
            <a:r>
              <a:rPr lang="id-ID" sz="1600" dirty="0" smtClean="0"/>
              <a:t>profesionalitas</a:t>
            </a:r>
            <a:r>
              <a:rPr lang="id-ID" sz="1600" dirty="0"/>
              <a:t> </a:t>
            </a:r>
            <a:r>
              <a:rPr lang="id-ID" sz="1600" dirty="0" smtClean="0"/>
              <a:t>dan</a:t>
            </a:r>
            <a:r>
              <a:rPr lang="id-ID" sz="1600" dirty="0"/>
              <a:t> </a:t>
            </a:r>
            <a:r>
              <a:rPr lang="id-ID" sz="1600" dirty="0" smtClean="0"/>
              <a:t>kemampuan</a:t>
            </a:r>
            <a:r>
              <a:rPr lang="id-ID" sz="1600" dirty="0"/>
              <a:t> </a:t>
            </a:r>
            <a:r>
              <a:rPr lang="id-ID" sz="1600" dirty="0" smtClean="0"/>
              <a:t>pengelolaan dimana dari</a:t>
            </a:r>
            <a:r>
              <a:rPr lang="id-ID" sz="1600" dirty="0"/>
              <a:t> </a:t>
            </a:r>
            <a:r>
              <a:rPr lang="id-ID" sz="1600" dirty="0" smtClean="0"/>
              <a:t>Sentra KI yang melakukan</a:t>
            </a:r>
            <a:r>
              <a:rPr lang="id-ID" sz="1600" dirty="0"/>
              <a:t> </a:t>
            </a:r>
            <a:r>
              <a:rPr lang="id-ID" sz="1600" dirty="0" smtClean="0"/>
              <a:t>fungsi</a:t>
            </a:r>
            <a:r>
              <a:rPr lang="id-ID" sz="1600" dirty="0"/>
              <a:t> </a:t>
            </a:r>
            <a:r>
              <a:rPr lang="id-ID" sz="1600" dirty="0" smtClean="0"/>
              <a:t>sosialisasi</a:t>
            </a:r>
            <a:r>
              <a:rPr lang="id-ID" sz="1600" dirty="0"/>
              <a:t> </a:t>
            </a:r>
            <a:r>
              <a:rPr lang="id-ID" sz="1600" dirty="0" smtClean="0"/>
              <a:t>dan</a:t>
            </a:r>
            <a:r>
              <a:rPr lang="id-ID" sz="1600" dirty="0"/>
              <a:t> </a:t>
            </a:r>
            <a:r>
              <a:rPr lang="id-ID" sz="1600" dirty="0" smtClean="0"/>
              <a:t>memproses</a:t>
            </a:r>
            <a:r>
              <a:rPr lang="id-ID" sz="1600" dirty="0"/>
              <a:t> </a:t>
            </a:r>
            <a:r>
              <a:rPr lang="id-ID" sz="1600" dirty="0" smtClean="0"/>
              <a:t>Perlindungan KI</a:t>
            </a:r>
            <a:r>
              <a:rPr lang="id-ID" sz="1600" dirty="0"/>
              <a:t>.</a:t>
            </a:r>
            <a:r>
              <a:rPr lang="id-ID" sz="1600" dirty="0" smtClean="0"/>
              <a:t> Sentra KI yang memiliki</a:t>
            </a:r>
            <a:r>
              <a:rPr lang="id-ID" sz="1600" dirty="0"/>
              <a:t> </a:t>
            </a:r>
            <a:r>
              <a:rPr lang="id-ID" sz="1600" dirty="0" smtClean="0"/>
              <a:t>pengalaman</a:t>
            </a:r>
            <a:r>
              <a:rPr lang="id-ID" sz="1600" dirty="0"/>
              <a:t> </a:t>
            </a:r>
            <a:r>
              <a:rPr lang="id-ID" sz="1600" dirty="0" smtClean="0"/>
              <a:t>dan</a:t>
            </a:r>
            <a:r>
              <a:rPr lang="id-ID" sz="1600" dirty="0"/>
              <a:t> </a:t>
            </a:r>
            <a:r>
              <a:rPr lang="id-ID" sz="1600" dirty="0" smtClean="0"/>
              <a:t>kemampuan</a:t>
            </a:r>
            <a:r>
              <a:rPr lang="id-ID" sz="1600" dirty="0"/>
              <a:t> </a:t>
            </a:r>
            <a:r>
              <a:rPr lang="id-ID" sz="1600" dirty="0" smtClean="0"/>
              <a:t>untuk</a:t>
            </a:r>
            <a:r>
              <a:rPr lang="id-ID" sz="1600" dirty="0"/>
              <a:t> </a:t>
            </a:r>
            <a:r>
              <a:rPr lang="id-ID" sz="1600" dirty="0" smtClean="0"/>
              <a:t>mengelola</a:t>
            </a:r>
            <a:r>
              <a:rPr lang="id-ID" sz="1600" dirty="0"/>
              <a:t> </a:t>
            </a:r>
            <a:r>
              <a:rPr lang="id-ID" sz="1600" dirty="0" smtClean="0"/>
              <a:t>alih</a:t>
            </a:r>
            <a:r>
              <a:rPr lang="id-ID" sz="1600" dirty="0"/>
              <a:t> </a:t>
            </a:r>
            <a:r>
              <a:rPr lang="id-ID" sz="1600" dirty="0" smtClean="0"/>
              <a:t>teknologi</a:t>
            </a:r>
            <a:r>
              <a:rPr lang="id-ID" sz="1600" dirty="0"/>
              <a:t> </a:t>
            </a:r>
            <a:r>
              <a:rPr lang="id-ID" sz="1600" dirty="0" smtClean="0"/>
              <a:t>dan</a:t>
            </a:r>
            <a:r>
              <a:rPr lang="id-ID" sz="1600" dirty="0"/>
              <a:t> </a:t>
            </a:r>
            <a:r>
              <a:rPr lang="id-ID" sz="1600" dirty="0" smtClean="0"/>
              <a:t>KI. Rendahnya</a:t>
            </a:r>
            <a:r>
              <a:rPr lang="id-ID" sz="1600" dirty="0"/>
              <a:t> </a:t>
            </a:r>
            <a:r>
              <a:rPr lang="id-ID" sz="1600" dirty="0" smtClean="0"/>
              <a:t>perolehan</a:t>
            </a:r>
            <a:r>
              <a:rPr lang="id-ID" sz="1600" dirty="0"/>
              <a:t> </a:t>
            </a:r>
            <a:r>
              <a:rPr lang="id-ID" sz="1600" dirty="0" smtClean="0"/>
              <a:t>KI dan kepemilikan</a:t>
            </a:r>
            <a:r>
              <a:rPr lang="id-ID" sz="1600" dirty="0"/>
              <a:t> </a:t>
            </a:r>
            <a:r>
              <a:rPr lang="id-ID" sz="1600" dirty="0" smtClean="0"/>
              <a:t>KI salah satunya</a:t>
            </a:r>
            <a:r>
              <a:rPr lang="id-ID" sz="1600" dirty="0"/>
              <a:t> </a:t>
            </a:r>
            <a:r>
              <a:rPr lang="id-ID" sz="1600" dirty="0" smtClean="0"/>
              <a:t>disebabkan oleh lemahnya</a:t>
            </a:r>
            <a:r>
              <a:rPr lang="id-ID" sz="1600" dirty="0"/>
              <a:t> </a:t>
            </a:r>
            <a:r>
              <a:rPr lang="id-ID" sz="1600" dirty="0" smtClean="0"/>
              <a:t>Pengelolaan dan</a:t>
            </a:r>
            <a:r>
              <a:rPr lang="id-ID" sz="1600" dirty="0"/>
              <a:t> </a:t>
            </a:r>
            <a:r>
              <a:rPr lang="id-ID" sz="1600" dirty="0" smtClean="0"/>
              <a:t>intermediasi</a:t>
            </a:r>
            <a:r>
              <a:rPr lang="id-ID" sz="1600" dirty="0"/>
              <a:t> </a:t>
            </a:r>
            <a:r>
              <a:rPr lang="id-ID" sz="1600" dirty="0" smtClean="0"/>
              <a:t>KI.</a:t>
            </a:r>
          </a:p>
          <a:p>
            <a:pPr algn="just"/>
            <a:endParaRPr lang="id-ID" sz="1600" dirty="0"/>
          </a:p>
          <a:p>
            <a:pPr algn="just"/>
            <a:r>
              <a:rPr lang="id-ID" sz="1600" dirty="0" smtClean="0"/>
              <a:t>Saat ini, belum</a:t>
            </a:r>
            <a:r>
              <a:rPr lang="id-ID" sz="1600" dirty="0"/>
              <a:t> </a:t>
            </a:r>
            <a:r>
              <a:rPr lang="id-ID" sz="1600" dirty="0" smtClean="0"/>
              <a:t>semua</a:t>
            </a:r>
            <a:r>
              <a:rPr lang="id-ID" sz="1600" dirty="0"/>
              <a:t> </a:t>
            </a:r>
            <a:r>
              <a:rPr lang="id-ID" sz="1600" dirty="0" smtClean="0"/>
              <a:t>Perguruan</a:t>
            </a:r>
            <a:r>
              <a:rPr lang="id-ID" sz="1600" dirty="0"/>
              <a:t> </a:t>
            </a:r>
            <a:r>
              <a:rPr lang="id-ID" sz="1600" dirty="0" smtClean="0"/>
              <a:t>Tinggi</a:t>
            </a:r>
            <a:r>
              <a:rPr lang="id-ID" sz="1600" dirty="0"/>
              <a:t> </a:t>
            </a:r>
            <a:r>
              <a:rPr lang="id-ID" sz="1600" dirty="0" smtClean="0"/>
              <a:t>Dan lembaga</a:t>
            </a:r>
            <a:r>
              <a:rPr lang="id-ID" sz="1600" dirty="0"/>
              <a:t> </a:t>
            </a:r>
            <a:r>
              <a:rPr lang="id-ID" sz="1600" dirty="0" smtClean="0"/>
              <a:t>litbang</a:t>
            </a:r>
            <a:r>
              <a:rPr lang="id-ID" sz="1600" dirty="0"/>
              <a:t> </a:t>
            </a:r>
            <a:r>
              <a:rPr lang="id-ID" sz="1600" dirty="0" smtClean="0"/>
              <a:t>memiliki</a:t>
            </a:r>
            <a:r>
              <a:rPr lang="id-ID" sz="1600" dirty="0"/>
              <a:t> </a:t>
            </a:r>
            <a:r>
              <a:rPr lang="id-ID" sz="1600" dirty="0" smtClean="0"/>
              <a:t>Sentra</a:t>
            </a:r>
            <a:r>
              <a:rPr lang="id-ID" sz="1600" dirty="0"/>
              <a:t> </a:t>
            </a:r>
            <a:r>
              <a:rPr lang="id-ID" sz="1600" dirty="0" smtClean="0"/>
              <a:t>KI yang tidak</a:t>
            </a:r>
            <a:r>
              <a:rPr lang="id-ID" sz="1600" dirty="0"/>
              <a:t> </a:t>
            </a:r>
            <a:r>
              <a:rPr lang="id-ID" sz="1600" dirty="0" smtClean="0"/>
              <a:t>saja</a:t>
            </a:r>
            <a:r>
              <a:rPr lang="id-ID" sz="1600" dirty="0"/>
              <a:t> </a:t>
            </a:r>
            <a:r>
              <a:rPr lang="id-ID" sz="1600" dirty="0" smtClean="0"/>
              <a:t>berfungsi</a:t>
            </a:r>
            <a:r>
              <a:rPr lang="id-ID" sz="1600" dirty="0"/>
              <a:t> </a:t>
            </a:r>
            <a:r>
              <a:rPr lang="id-ID" sz="1600" dirty="0" smtClean="0"/>
              <a:t>sebagai</a:t>
            </a:r>
            <a:r>
              <a:rPr lang="id-ID" sz="1600" dirty="0"/>
              <a:t> </a:t>
            </a:r>
            <a:r>
              <a:rPr lang="id-ID" sz="1600" dirty="0" smtClean="0"/>
              <a:t>Pusat informasi</a:t>
            </a:r>
            <a:r>
              <a:rPr lang="id-ID" sz="1600" dirty="0"/>
              <a:t> </a:t>
            </a:r>
            <a:r>
              <a:rPr lang="id-ID" sz="1600" dirty="0" smtClean="0"/>
              <a:t>dan</a:t>
            </a:r>
            <a:r>
              <a:rPr lang="id-ID" sz="1600" dirty="0"/>
              <a:t> </a:t>
            </a:r>
            <a:r>
              <a:rPr lang="id-ID" sz="1600" dirty="0" smtClean="0"/>
              <a:t>pendaftaran</a:t>
            </a:r>
            <a:r>
              <a:rPr lang="id-ID" sz="1600" dirty="0"/>
              <a:t> </a:t>
            </a:r>
            <a:r>
              <a:rPr lang="id-ID" sz="1600" dirty="0" smtClean="0"/>
              <a:t>KI</a:t>
            </a:r>
            <a:r>
              <a:rPr lang="id-ID" sz="1600" dirty="0"/>
              <a:t>, </a:t>
            </a:r>
            <a:r>
              <a:rPr lang="id-ID" sz="1600" dirty="0" smtClean="0"/>
              <a:t>tetapi termasuk</a:t>
            </a:r>
            <a:r>
              <a:rPr lang="id-ID" sz="1600" dirty="0"/>
              <a:t> </a:t>
            </a:r>
            <a:r>
              <a:rPr lang="id-ID" sz="1600" dirty="0" smtClean="0"/>
              <a:t>juga</a:t>
            </a:r>
            <a:r>
              <a:rPr lang="id-ID" sz="1600" dirty="0"/>
              <a:t> </a:t>
            </a:r>
            <a:r>
              <a:rPr lang="id-ID" sz="1600" dirty="0" smtClean="0"/>
              <a:t>yang</a:t>
            </a:r>
            <a:r>
              <a:rPr lang="id-ID" sz="1600" dirty="0"/>
              <a:t> </a:t>
            </a:r>
            <a:r>
              <a:rPr lang="id-ID" sz="1600" dirty="0" smtClean="0"/>
              <a:t>melakukan</a:t>
            </a:r>
            <a:r>
              <a:rPr lang="id-ID" sz="1600" dirty="0"/>
              <a:t> </a:t>
            </a:r>
            <a:r>
              <a:rPr lang="id-ID" sz="1600" dirty="0" smtClean="0"/>
              <a:t>Alih teknologi</a:t>
            </a:r>
            <a:r>
              <a:rPr lang="id-ID" sz="1600" dirty="0"/>
              <a:t> </a:t>
            </a:r>
            <a:r>
              <a:rPr lang="id-ID" sz="1600" dirty="0" smtClean="0"/>
              <a:t>dan</a:t>
            </a:r>
            <a:r>
              <a:rPr lang="id-ID" sz="1600" dirty="0"/>
              <a:t> </a:t>
            </a:r>
            <a:r>
              <a:rPr lang="id-ID" sz="1600" dirty="0" smtClean="0"/>
              <a:t>memasarkan</a:t>
            </a:r>
            <a:r>
              <a:rPr lang="id-ID" sz="1600" dirty="0"/>
              <a:t> </a:t>
            </a:r>
            <a:r>
              <a:rPr lang="id-ID" sz="1600" dirty="0" smtClean="0"/>
              <a:t>KI hasil kegiatan</a:t>
            </a:r>
            <a:r>
              <a:rPr lang="id-ID" sz="1600" dirty="0"/>
              <a:t> </a:t>
            </a:r>
            <a:r>
              <a:rPr lang="id-ID" sz="1600" dirty="0" smtClean="0"/>
              <a:t>litbangnya. Secara</a:t>
            </a:r>
            <a:r>
              <a:rPr lang="id-ID" sz="1600" dirty="0"/>
              <a:t> </a:t>
            </a:r>
            <a:r>
              <a:rPr lang="id-ID" sz="1600" dirty="0" smtClean="0"/>
              <a:t>umum, kelembagaan</a:t>
            </a:r>
            <a:r>
              <a:rPr lang="id-ID" sz="1600" dirty="0"/>
              <a:t> </a:t>
            </a:r>
            <a:r>
              <a:rPr lang="id-ID" sz="1600" dirty="0" smtClean="0"/>
              <a:t>pengelola</a:t>
            </a:r>
            <a:r>
              <a:rPr lang="id-ID" sz="1600" dirty="0"/>
              <a:t> </a:t>
            </a:r>
            <a:r>
              <a:rPr lang="id-ID" sz="1600" dirty="0" smtClean="0"/>
              <a:t>dan</a:t>
            </a:r>
            <a:r>
              <a:rPr lang="id-ID" sz="1600" dirty="0"/>
              <a:t> </a:t>
            </a:r>
            <a:r>
              <a:rPr lang="id-ID" sz="1600" dirty="0" smtClean="0"/>
              <a:t>intermediasi</a:t>
            </a:r>
            <a:r>
              <a:rPr lang="id-ID" sz="1600" dirty="0"/>
              <a:t> </a:t>
            </a:r>
            <a:r>
              <a:rPr lang="id-ID" sz="1600" dirty="0" smtClean="0"/>
              <a:t>KI relatif masih</a:t>
            </a:r>
            <a:r>
              <a:rPr lang="id-ID" sz="1600" dirty="0"/>
              <a:t> </a:t>
            </a:r>
            <a:r>
              <a:rPr lang="id-ID" sz="1600" dirty="0" smtClean="0"/>
              <a:t>lernah, Baik dalam</a:t>
            </a:r>
            <a:r>
              <a:rPr lang="id-ID" sz="1600" dirty="0"/>
              <a:t> </a:t>
            </a:r>
            <a:r>
              <a:rPr lang="id-ID" sz="1600" dirty="0" smtClean="0"/>
              <a:t>arti</a:t>
            </a:r>
            <a:r>
              <a:rPr lang="id-ID" sz="1600" dirty="0"/>
              <a:t> </a:t>
            </a:r>
            <a:r>
              <a:rPr lang="id-ID" sz="1600" dirty="0" smtClean="0"/>
              <a:t>kuantitas</a:t>
            </a:r>
            <a:r>
              <a:rPr lang="id-ID" sz="1600" dirty="0"/>
              <a:t> </a:t>
            </a:r>
            <a:r>
              <a:rPr lang="id-ID" sz="1600" dirty="0" smtClean="0"/>
              <a:t>maupun</a:t>
            </a:r>
            <a:r>
              <a:rPr lang="id-ID" sz="1600" dirty="0"/>
              <a:t> </a:t>
            </a:r>
            <a:r>
              <a:rPr lang="id-ID" sz="1600" dirty="0" smtClean="0"/>
              <a:t>kualitasnya. Lembaga-lernbaga</a:t>
            </a:r>
            <a:r>
              <a:rPr lang="id-ID" sz="1600" dirty="0"/>
              <a:t> </a:t>
            </a:r>
            <a:r>
              <a:rPr lang="id-ID" sz="1600" dirty="0" smtClean="0"/>
              <a:t>tersebut</a:t>
            </a:r>
            <a:r>
              <a:rPr lang="id-ID" sz="1600" dirty="0"/>
              <a:t> </a:t>
            </a:r>
            <a:r>
              <a:rPr lang="id-ID" sz="1600" dirty="0" smtClean="0"/>
              <a:t>Umumnya masih</a:t>
            </a:r>
            <a:r>
              <a:rPr lang="id-ID" sz="1600" dirty="0"/>
              <a:t> </a:t>
            </a:r>
            <a:r>
              <a:rPr lang="id-ID" sz="1600" dirty="0" smtClean="0"/>
              <a:t>belum</a:t>
            </a:r>
            <a:r>
              <a:rPr lang="id-ID" sz="1600" dirty="0"/>
              <a:t> </a:t>
            </a:r>
            <a:r>
              <a:rPr lang="id-ID" sz="1600" dirty="0" smtClean="0"/>
              <a:t>memenuhi</a:t>
            </a:r>
            <a:r>
              <a:rPr lang="id-ID" sz="1600" dirty="0"/>
              <a:t> </a:t>
            </a:r>
            <a:r>
              <a:rPr lang="id-ID" sz="1600" dirty="0" smtClean="0"/>
              <a:t>persyaratan</a:t>
            </a:r>
            <a:r>
              <a:rPr lang="id-ID" sz="1600" dirty="0"/>
              <a:t> </a:t>
            </a:r>
            <a:r>
              <a:rPr lang="id-ID" sz="1600" dirty="0" smtClean="0"/>
              <a:t>dasar</a:t>
            </a:r>
            <a:r>
              <a:rPr lang="id-ID" sz="1600" dirty="0"/>
              <a:t> </a:t>
            </a:r>
            <a:r>
              <a:rPr lang="id-ID" sz="1600" dirty="0" smtClean="0"/>
              <a:t>baik</a:t>
            </a:r>
            <a:r>
              <a:rPr lang="id-ID" sz="1600" dirty="0"/>
              <a:t> </a:t>
            </a:r>
            <a:r>
              <a:rPr lang="id-ID" sz="1600" dirty="0" smtClean="0"/>
              <a:t>yang</a:t>
            </a:r>
            <a:r>
              <a:rPr lang="id-ID" sz="1600" dirty="0"/>
              <a:t> </a:t>
            </a:r>
            <a:r>
              <a:rPr lang="id-ID" sz="1600" dirty="0" smtClean="0"/>
              <a:t>berkaitan</a:t>
            </a:r>
            <a:r>
              <a:rPr lang="id-ID" sz="1600" dirty="0"/>
              <a:t> </a:t>
            </a:r>
            <a:r>
              <a:rPr lang="id-ID" sz="1600" dirty="0" smtClean="0"/>
              <a:t>Dengan persoalan</a:t>
            </a:r>
            <a:r>
              <a:rPr lang="id-ID" sz="1600" dirty="0"/>
              <a:t> </a:t>
            </a:r>
            <a:r>
              <a:rPr lang="id-ID" sz="1600" dirty="0" smtClean="0"/>
              <a:t>manajemen</a:t>
            </a:r>
            <a:r>
              <a:rPr lang="id-ID" sz="1600" dirty="0"/>
              <a:t> </a:t>
            </a:r>
            <a:r>
              <a:rPr lang="id-ID" sz="1600" dirty="0" smtClean="0"/>
              <a:t>organisasi, infrastruktur</a:t>
            </a:r>
            <a:r>
              <a:rPr lang="id-ID" sz="1600" dirty="0"/>
              <a:t> </a:t>
            </a:r>
            <a:r>
              <a:rPr lang="id-ID" sz="1600" dirty="0" smtClean="0"/>
              <a:t>dan</a:t>
            </a:r>
            <a:r>
              <a:rPr lang="id-ID" sz="1600" dirty="0"/>
              <a:t> </a:t>
            </a:r>
            <a:r>
              <a:rPr lang="id-ID" sz="1600" dirty="0" smtClean="0"/>
              <a:t>Sumber daya, apalagi</a:t>
            </a:r>
            <a:r>
              <a:rPr lang="id-ID" sz="1600" dirty="0"/>
              <a:t> </a:t>
            </a:r>
            <a:r>
              <a:rPr lang="id-ID" sz="1600" dirty="0" smtClean="0"/>
              <a:t>persyaratan</a:t>
            </a:r>
            <a:r>
              <a:rPr lang="id-ID" sz="1600" dirty="0"/>
              <a:t> </a:t>
            </a:r>
            <a:r>
              <a:rPr lang="id-ID" sz="1600" dirty="0" smtClean="0"/>
              <a:t>sebagai</a:t>
            </a:r>
            <a:r>
              <a:rPr lang="id-ID" sz="1600" dirty="0"/>
              <a:t> </a:t>
            </a:r>
            <a:r>
              <a:rPr lang="id-ID" sz="1600" dirty="0" smtClean="0"/>
              <a:t>organisisasi</a:t>
            </a:r>
            <a:r>
              <a:rPr lang="id-ID" sz="1600" dirty="0"/>
              <a:t> </a:t>
            </a:r>
            <a:r>
              <a:rPr lang="id-ID" sz="1600" dirty="0" smtClean="0"/>
              <a:t>yang</a:t>
            </a:r>
            <a:r>
              <a:rPr lang="id-ID" sz="1600" dirty="0"/>
              <a:t> </a:t>
            </a:r>
            <a:r>
              <a:rPr lang="id-ID" sz="1600" dirty="0" smtClean="0"/>
              <a:t>profesional modern yang</a:t>
            </a:r>
            <a:r>
              <a:rPr lang="id-ID" sz="1600" dirty="0"/>
              <a:t> </a:t>
            </a:r>
            <a:r>
              <a:rPr lang="id-ID" sz="1600" dirty="0" smtClean="0"/>
              <a:t>berkualitas. </a:t>
            </a:r>
          </a:p>
          <a:p>
            <a:pPr algn="just"/>
            <a:endParaRPr lang="id-ID" sz="1600" dirty="0"/>
          </a:p>
          <a:p>
            <a:pPr algn="just"/>
            <a:r>
              <a:rPr lang="id-ID" sz="1600" dirty="0" smtClean="0"/>
              <a:t>Dari uraian</a:t>
            </a:r>
            <a:r>
              <a:rPr lang="id-ID" sz="1600" dirty="0"/>
              <a:t> </a:t>
            </a:r>
            <a:r>
              <a:rPr lang="id-ID" sz="1600" dirty="0" smtClean="0"/>
              <a:t>kondisi</a:t>
            </a:r>
            <a:r>
              <a:rPr lang="id-ID" sz="1600" dirty="0"/>
              <a:t> </a:t>
            </a:r>
            <a:r>
              <a:rPr lang="id-ID" sz="1600" dirty="0" smtClean="0"/>
              <a:t>perkembangan</a:t>
            </a:r>
            <a:r>
              <a:rPr lang="id-ID" sz="1600" dirty="0"/>
              <a:t> </a:t>
            </a:r>
            <a:r>
              <a:rPr lang="id-ID" sz="1600" dirty="0" smtClean="0"/>
              <a:t>singkat</a:t>
            </a:r>
            <a:r>
              <a:rPr lang="id-ID" sz="1600" dirty="0"/>
              <a:t> </a:t>
            </a:r>
            <a:r>
              <a:rPr lang="id-ID" sz="1600" dirty="0" smtClean="0"/>
              <a:t>kekinian</a:t>
            </a:r>
            <a:r>
              <a:rPr lang="id-ID" sz="1600" dirty="0"/>
              <a:t> </a:t>
            </a:r>
            <a:r>
              <a:rPr lang="id-ID" sz="1600" dirty="0" smtClean="0"/>
              <a:t>di</a:t>
            </a:r>
            <a:r>
              <a:rPr lang="id-ID" sz="1600" dirty="0"/>
              <a:t> </a:t>
            </a:r>
            <a:r>
              <a:rPr lang="id-ID" sz="1600" dirty="0" smtClean="0"/>
              <a:t>atas, jelas</a:t>
            </a:r>
            <a:r>
              <a:rPr lang="id-ID" sz="1600" dirty="0"/>
              <a:t> </a:t>
            </a:r>
            <a:r>
              <a:rPr lang="id-ID" sz="1600" dirty="0" smtClean="0"/>
              <a:t>upaya</a:t>
            </a:r>
            <a:r>
              <a:rPr lang="id-ID" sz="1600" dirty="0"/>
              <a:t> </a:t>
            </a:r>
            <a:r>
              <a:rPr lang="id-ID" sz="1600" dirty="0" smtClean="0"/>
              <a:t>untuk</a:t>
            </a:r>
            <a:r>
              <a:rPr lang="id-ID" sz="1600" dirty="0"/>
              <a:t> m</a:t>
            </a:r>
            <a:r>
              <a:rPr lang="id-ID" sz="1600" dirty="0" smtClean="0"/>
              <a:t>endukung, memfasilitasi</a:t>
            </a:r>
            <a:r>
              <a:rPr lang="id-ID" sz="1600" dirty="0"/>
              <a:t> </a:t>
            </a:r>
            <a:r>
              <a:rPr lang="id-ID" sz="1600" dirty="0" smtClean="0"/>
              <a:t>dan</a:t>
            </a:r>
            <a:r>
              <a:rPr lang="id-ID" sz="1600" dirty="0"/>
              <a:t> </a:t>
            </a:r>
            <a:r>
              <a:rPr lang="id-ID" sz="1600" dirty="0" smtClean="0"/>
              <a:t>mempermudah</a:t>
            </a:r>
            <a:r>
              <a:rPr lang="id-ID" sz="1600" dirty="0"/>
              <a:t> </a:t>
            </a:r>
            <a:r>
              <a:rPr lang="id-ID" sz="1600" dirty="0" smtClean="0"/>
              <a:t>proses</a:t>
            </a:r>
            <a:r>
              <a:rPr lang="id-ID" sz="1600" dirty="0"/>
              <a:t> </a:t>
            </a:r>
            <a:r>
              <a:rPr lang="id-ID" sz="1600" dirty="0" smtClean="0"/>
              <a:t>perolehan</a:t>
            </a:r>
            <a:r>
              <a:rPr lang="id-ID" sz="1600" dirty="0"/>
              <a:t> </a:t>
            </a:r>
            <a:r>
              <a:rPr lang="id-ID" sz="1600" dirty="0" smtClean="0"/>
              <a:t>Hak</a:t>
            </a:r>
            <a:r>
              <a:rPr lang="id-ID" sz="1600" dirty="0"/>
              <a:t> </a:t>
            </a:r>
            <a:r>
              <a:rPr lang="id-ID" sz="1600" dirty="0" smtClean="0"/>
              <a:t>Paten</a:t>
            </a:r>
            <a:r>
              <a:rPr lang="id-ID" sz="1600" dirty="0"/>
              <a:t> </a:t>
            </a:r>
            <a:r>
              <a:rPr lang="id-ID" sz="1600" dirty="0" smtClean="0"/>
              <a:t>dan</a:t>
            </a:r>
            <a:r>
              <a:rPr lang="id-ID" sz="1600" dirty="0"/>
              <a:t> </a:t>
            </a:r>
            <a:r>
              <a:rPr lang="id-ID" sz="1600" dirty="0" smtClean="0"/>
              <a:t>pemilikan</a:t>
            </a:r>
            <a:r>
              <a:rPr lang="id-ID" sz="1600" dirty="0"/>
              <a:t> </a:t>
            </a:r>
            <a:r>
              <a:rPr lang="id-ID" sz="1600" dirty="0" smtClean="0"/>
              <a:t>KI</a:t>
            </a:r>
            <a:r>
              <a:rPr lang="id-ID" sz="1600" dirty="0"/>
              <a:t> </a:t>
            </a:r>
            <a:r>
              <a:rPr lang="id-ID" sz="1600" dirty="0" smtClean="0"/>
              <a:t>masih</a:t>
            </a:r>
            <a:r>
              <a:rPr lang="id-ID" sz="1600" dirty="0"/>
              <a:t> </a:t>
            </a:r>
            <a:r>
              <a:rPr lang="id-ID" sz="1600" dirty="0" smtClean="0"/>
              <a:t>Membutuhkan perhatian</a:t>
            </a:r>
            <a:r>
              <a:rPr lang="id-ID" sz="1600" dirty="0"/>
              <a:t> </a:t>
            </a:r>
            <a:r>
              <a:rPr lang="id-ID" sz="1600" dirty="0" smtClean="0"/>
              <a:t>dan</a:t>
            </a:r>
            <a:r>
              <a:rPr lang="id-ID" sz="1600" dirty="0"/>
              <a:t> </a:t>
            </a:r>
            <a:r>
              <a:rPr lang="id-ID" sz="1600" dirty="0" smtClean="0"/>
              <a:t>insentif</a:t>
            </a:r>
            <a:r>
              <a:rPr lang="id-ID" sz="1600" dirty="0"/>
              <a:t> </a:t>
            </a:r>
            <a:r>
              <a:rPr lang="id-ID" sz="1600" dirty="0" smtClean="0"/>
              <a:t>dari</a:t>
            </a:r>
            <a:r>
              <a:rPr lang="id-ID" sz="1600" dirty="0"/>
              <a:t> </a:t>
            </a:r>
            <a:r>
              <a:rPr lang="id-ID" sz="1600" dirty="0" smtClean="0"/>
              <a:t>pemerintah. Dalam</a:t>
            </a:r>
            <a:r>
              <a:rPr lang="id-ID" sz="1600" dirty="0"/>
              <a:t> </a:t>
            </a:r>
            <a:r>
              <a:rPr lang="id-ID" sz="1600" dirty="0" smtClean="0"/>
              <a:t>konteks</a:t>
            </a:r>
            <a:r>
              <a:rPr lang="id-ID" sz="1600" dirty="0"/>
              <a:t> </a:t>
            </a:r>
            <a:r>
              <a:rPr lang="id-ID" sz="1600" dirty="0" smtClean="0"/>
              <a:t>ini, Kemenristekdikti</a:t>
            </a:r>
            <a:r>
              <a:rPr lang="id-ID" sz="1600" dirty="0"/>
              <a:t> </a:t>
            </a:r>
            <a:r>
              <a:rPr lang="id-ID" sz="1600" dirty="0" smtClean="0"/>
              <a:t>mengembangkan</a:t>
            </a:r>
            <a:r>
              <a:rPr lang="id-ID" sz="1600" dirty="0"/>
              <a:t> </a:t>
            </a:r>
            <a:r>
              <a:rPr lang="id-ID" sz="1600" dirty="0" smtClean="0"/>
              <a:t>insentif</a:t>
            </a:r>
            <a:r>
              <a:rPr lang="id-ID" sz="1600" dirty="0"/>
              <a:t> </a:t>
            </a:r>
            <a:r>
              <a:rPr lang="id-ID" sz="1600" dirty="0" smtClean="0"/>
              <a:t>penguatan</a:t>
            </a:r>
            <a:r>
              <a:rPr lang="id-ID" sz="1600" dirty="0"/>
              <a:t> </a:t>
            </a:r>
            <a:r>
              <a:rPr lang="id-ID" sz="1600" dirty="0" smtClean="0"/>
              <a:t>Sentra</a:t>
            </a:r>
            <a:r>
              <a:rPr lang="id-ID" sz="1600" dirty="0"/>
              <a:t> </a:t>
            </a:r>
            <a:r>
              <a:rPr lang="id-ID" sz="1600" dirty="0" smtClean="0"/>
              <a:t>KI. Pengembangan insentif</a:t>
            </a:r>
            <a:r>
              <a:rPr lang="id-ID" sz="1600" dirty="0"/>
              <a:t> </a:t>
            </a:r>
            <a:r>
              <a:rPr lang="id-ID" sz="1600" dirty="0" smtClean="0"/>
              <a:t>ini</a:t>
            </a:r>
            <a:r>
              <a:rPr lang="id-ID" sz="1600" dirty="0"/>
              <a:t> </a:t>
            </a:r>
            <a:r>
              <a:rPr lang="id-ID" sz="1600" dirty="0" smtClean="0"/>
              <a:t>diharapkan</a:t>
            </a:r>
            <a:r>
              <a:rPr lang="id-ID" sz="1600" dirty="0"/>
              <a:t> </a:t>
            </a:r>
            <a:r>
              <a:rPr lang="id-ID" sz="1600" dirty="0" smtClean="0"/>
              <a:t>dapat</a:t>
            </a:r>
            <a:r>
              <a:rPr lang="id-ID" sz="1600" dirty="0"/>
              <a:t> </a:t>
            </a:r>
            <a:r>
              <a:rPr lang="id-ID" sz="1600" dirty="0" smtClean="0"/>
              <a:t>meningkatkan</a:t>
            </a:r>
            <a:r>
              <a:rPr lang="id-ID" sz="1600" dirty="0"/>
              <a:t> </a:t>
            </a:r>
            <a:r>
              <a:rPr lang="id-ID" sz="1600" dirty="0" smtClean="0"/>
              <a:t>perolehan</a:t>
            </a:r>
            <a:r>
              <a:rPr lang="id-ID" sz="1600" dirty="0"/>
              <a:t> </a:t>
            </a:r>
            <a:r>
              <a:rPr lang="id-ID" sz="1600" dirty="0" smtClean="0"/>
              <a:t>Hak</a:t>
            </a:r>
            <a:r>
              <a:rPr lang="id-ID" sz="1600" dirty="0"/>
              <a:t> </a:t>
            </a:r>
            <a:r>
              <a:rPr lang="id-ID" sz="1600" dirty="0" smtClean="0"/>
              <a:t>Paten</a:t>
            </a:r>
            <a:r>
              <a:rPr lang="id-ID" sz="1600" dirty="0"/>
              <a:t> </a:t>
            </a:r>
            <a:r>
              <a:rPr lang="id-ID" sz="1600" dirty="0" smtClean="0"/>
              <a:t>dan</a:t>
            </a:r>
            <a:r>
              <a:rPr lang="id-ID" sz="1600" dirty="0"/>
              <a:t> </a:t>
            </a:r>
            <a:r>
              <a:rPr lang="id-ID" sz="1600" dirty="0" smtClean="0"/>
              <a:t>kepemilikan</a:t>
            </a:r>
            <a:r>
              <a:rPr lang="id-ID" sz="1600" dirty="0"/>
              <a:t> </a:t>
            </a:r>
            <a:r>
              <a:rPr lang="id-ID" sz="1600" dirty="0" smtClean="0"/>
              <a:t>KI oleh peneliti</a:t>
            </a:r>
            <a:r>
              <a:rPr lang="id-ID" sz="1600" dirty="0"/>
              <a:t> </a:t>
            </a:r>
            <a:r>
              <a:rPr lang="id-ID" sz="1600" dirty="0" smtClean="0"/>
              <a:t>dan</a:t>
            </a:r>
            <a:r>
              <a:rPr lang="id-ID" sz="1600" dirty="0"/>
              <a:t> </a:t>
            </a:r>
            <a:r>
              <a:rPr lang="id-ID" sz="1600" dirty="0" smtClean="0"/>
              <a:t>perekayasa</a:t>
            </a:r>
            <a:r>
              <a:rPr lang="id-ID" sz="1600" dirty="0"/>
              <a:t> </a:t>
            </a:r>
            <a:r>
              <a:rPr lang="id-ID" sz="1600" dirty="0" smtClean="0"/>
              <a:t>Indonesia.</a:t>
            </a:r>
            <a:endParaRPr lang="id-ID" sz="1600" dirty="0"/>
          </a:p>
          <a:p>
            <a:endParaRPr lang="id-ID" sz="1400" dirty="0"/>
          </a:p>
          <a:p>
            <a:endParaRPr lang="id-ID" sz="1400" dirty="0" smtClean="0"/>
          </a:p>
          <a:p>
            <a:endParaRPr lang="id-ID" sz="1400" dirty="0"/>
          </a:p>
          <a:p>
            <a:endParaRPr lang="id-ID" sz="1400" dirty="0" smtClean="0"/>
          </a:p>
          <a:p>
            <a:endParaRPr lang="id-ID" sz="1400" dirty="0"/>
          </a:p>
          <a:p>
            <a:endParaRPr lang="id-ID" dirty="0" smtClean="0"/>
          </a:p>
          <a:p>
            <a:endParaRPr lang="id-ID" dirty="0"/>
          </a:p>
          <a:p>
            <a:endParaRPr lang="id-ID" dirty="0" smtClean="0"/>
          </a:p>
          <a:p>
            <a:endParaRPr lang="id-ID" dirty="0"/>
          </a:p>
        </p:txBody>
      </p:sp>
    </p:spTree>
    <p:extLst>
      <p:ext uri="{BB962C8B-B14F-4D97-AF65-F5344CB8AC3E}">
        <p14:creationId xmlns:p14="http://schemas.microsoft.com/office/powerpoint/2010/main" val="28623180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6477000"/>
          </a:xfrm>
        </p:spPr>
        <p:txBody>
          <a:bodyPr>
            <a:normAutofit fontScale="92500" lnSpcReduction="20000"/>
          </a:bodyPr>
          <a:lstStyle/>
          <a:p>
            <a:pPr marL="0" indent="0" algn="just">
              <a:buNone/>
            </a:pPr>
            <a:r>
              <a:rPr lang="id-ID" b="1" dirty="0" smtClean="0"/>
              <a:t>Dalam </a:t>
            </a:r>
            <a:r>
              <a:rPr lang="en-US" b="1" dirty="0" err="1" smtClean="0"/>
              <a:t>Pasal</a:t>
            </a:r>
            <a:r>
              <a:rPr lang="en-US" b="1" dirty="0" smtClean="0"/>
              <a:t> 13</a:t>
            </a:r>
            <a:r>
              <a:rPr lang="id-ID" b="1" dirty="0" smtClean="0"/>
              <a:t> Undang-Undang Nomor 18 Tahun 2002</a:t>
            </a:r>
            <a:endParaRPr lang="en-US" b="1" dirty="0"/>
          </a:p>
          <a:p>
            <a:pPr marL="514350" indent="-514350" algn="just">
              <a:buFont typeface="+mj-lt"/>
              <a:buAutoNum type="arabicParenR"/>
            </a:pPr>
            <a:r>
              <a:rPr lang="en-US" dirty="0" err="1" smtClean="0"/>
              <a:t>Pemerintah</a:t>
            </a:r>
            <a:r>
              <a:rPr lang="en-US" dirty="0" smtClean="0"/>
              <a:t> </a:t>
            </a:r>
            <a:r>
              <a:rPr lang="en-US" dirty="0" err="1"/>
              <a:t>mendorong</a:t>
            </a:r>
            <a:r>
              <a:rPr lang="en-US" dirty="0"/>
              <a:t> </a:t>
            </a:r>
            <a:r>
              <a:rPr lang="en-US" dirty="0" err="1"/>
              <a:t>kerja</a:t>
            </a:r>
            <a:r>
              <a:rPr lang="en-US" dirty="0"/>
              <a:t> </a:t>
            </a:r>
            <a:r>
              <a:rPr lang="en-US" dirty="0" err="1"/>
              <a:t>sama</a:t>
            </a:r>
            <a:r>
              <a:rPr lang="en-US" dirty="0"/>
              <a:t> </a:t>
            </a:r>
            <a:r>
              <a:rPr lang="en-US" dirty="0" err="1"/>
              <a:t>antara</a:t>
            </a:r>
            <a:r>
              <a:rPr lang="en-US" dirty="0"/>
              <a:t> </a:t>
            </a:r>
            <a:r>
              <a:rPr lang="en-US" dirty="0" err="1"/>
              <a:t>semua</a:t>
            </a:r>
            <a:r>
              <a:rPr lang="en-US" dirty="0"/>
              <a:t> </a:t>
            </a:r>
            <a:r>
              <a:rPr lang="en-US" dirty="0" err="1"/>
              <a:t>unsur</a:t>
            </a:r>
            <a:r>
              <a:rPr lang="en-US" dirty="0"/>
              <a:t> </a:t>
            </a:r>
            <a:r>
              <a:rPr lang="en-US" dirty="0" err="1"/>
              <a:t>kelembagaan</a:t>
            </a:r>
            <a:r>
              <a:rPr lang="en-US" dirty="0"/>
              <a:t> </a:t>
            </a:r>
            <a:r>
              <a:rPr lang="en-US" dirty="0" err="1" smtClean="0"/>
              <a:t>ilmu</a:t>
            </a:r>
            <a:r>
              <a:rPr lang="en-US" dirty="0" smtClean="0"/>
              <a:t> </a:t>
            </a:r>
            <a:r>
              <a:rPr lang="en-US" dirty="0" err="1" smtClean="0"/>
              <a:t>pengetahuan</a:t>
            </a:r>
            <a:r>
              <a:rPr lang="en-US" dirty="0" smtClean="0"/>
              <a:t> </a:t>
            </a:r>
            <a:r>
              <a:rPr lang="en-US" dirty="0" err="1"/>
              <a:t>dan</a:t>
            </a:r>
            <a:r>
              <a:rPr lang="en-US" dirty="0"/>
              <a:t> </a:t>
            </a:r>
            <a:r>
              <a:rPr lang="en-US" dirty="0" err="1"/>
              <a:t>teknologi</a:t>
            </a:r>
            <a:r>
              <a:rPr lang="en-US" dirty="0"/>
              <a:t> </a:t>
            </a:r>
            <a:r>
              <a:rPr lang="en-US" dirty="0" err="1"/>
              <a:t>dalam</a:t>
            </a:r>
            <a:r>
              <a:rPr lang="en-US" dirty="0"/>
              <a:t> </a:t>
            </a:r>
            <a:r>
              <a:rPr lang="en-US" dirty="0" err="1"/>
              <a:t>pengembangan</a:t>
            </a:r>
            <a:r>
              <a:rPr lang="en-US" dirty="0"/>
              <a:t> </a:t>
            </a:r>
            <a:r>
              <a:rPr lang="en-US" dirty="0" err="1"/>
              <a:t>jaringan</a:t>
            </a:r>
            <a:r>
              <a:rPr lang="en-US" dirty="0"/>
              <a:t> </a:t>
            </a:r>
            <a:r>
              <a:rPr lang="en-US" dirty="0" err="1"/>
              <a:t>informasi</a:t>
            </a:r>
            <a:r>
              <a:rPr lang="en-US" dirty="0"/>
              <a:t> </a:t>
            </a:r>
            <a:r>
              <a:rPr lang="en-US" dirty="0" err="1" smtClean="0"/>
              <a:t>ilmu</a:t>
            </a:r>
            <a:r>
              <a:rPr lang="en-US" dirty="0" smtClean="0"/>
              <a:t> </a:t>
            </a:r>
            <a:r>
              <a:rPr lang="en-US" dirty="0" err="1" smtClean="0"/>
              <a:t>pengetahuan</a:t>
            </a:r>
            <a:r>
              <a:rPr lang="en-US" dirty="0" smtClean="0"/>
              <a:t> </a:t>
            </a:r>
            <a:r>
              <a:rPr lang="en-US" dirty="0" err="1"/>
              <a:t>dan</a:t>
            </a:r>
            <a:r>
              <a:rPr lang="en-US" dirty="0"/>
              <a:t> </a:t>
            </a:r>
            <a:r>
              <a:rPr lang="en-US" dirty="0" err="1" smtClean="0"/>
              <a:t>teknologi</a:t>
            </a:r>
            <a:r>
              <a:rPr lang="en-US" dirty="0" smtClean="0"/>
              <a:t>.</a:t>
            </a:r>
          </a:p>
          <a:p>
            <a:pPr marL="514350" indent="-514350" algn="just">
              <a:buFont typeface="+mj-lt"/>
              <a:buAutoNum type="arabicParenR"/>
            </a:pPr>
            <a:r>
              <a:rPr lang="sv-SE" dirty="0" smtClean="0"/>
              <a:t>Perguruan </a:t>
            </a:r>
            <a:r>
              <a:rPr lang="sv-SE" dirty="0"/>
              <a:t>tinggi dan lembaga litbang wajib mengusahakan </a:t>
            </a:r>
            <a:r>
              <a:rPr lang="sv-SE" dirty="0" smtClean="0"/>
              <a:t>penyebaran </a:t>
            </a:r>
            <a:r>
              <a:rPr lang="en-US" dirty="0" err="1" smtClean="0"/>
              <a:t>informasi</a:t>
            </a:r>
            <a:r>
              <a:rPr lang="en-US" dirty="0" smtClean="0"/>
              <a:t> </a:t>
            </a:r>
            <a:r>
              <a:rPr lang="en-US" dirty="0" err="1"/>
              <a:t>hasil-hasil</a:t>
            </a:r>
            <a:r>
              <a:rPr lang="en-US" dirty="0"/>
              <a:t> </a:t>
            </a:r>
            <a:r>
              <a:rPr lang="en-US" dirty="0" err="1"/>
              <a:t>kegiatan</a:t>
            </a:r>
            <a:r>
              <a:rPr lang="en-US" dirty="0"/>
              <a:t> </a:t>
            </a:r>
            <a:r>
              <a:rPr lang="en-US" dirty="0" err="1"/>
              <a:t>penelitian</a:t>
            </a:r>
            <a:r>
              <a:rPr lang="en-US" dirty="0"/>
              <a:t> </a:t>
            </a:r>
            <a:r>
              <a:rPr lang="en-US" dirty="0" err="1"/>
              <a:t>dan</a:t>
            </a:r>
            <a:r>
              <a:rPr lang="en-US" dirty="0"/>
              <a:t> </a:t>
            </a:r>
            <a:r>
              <a:rPr lang="en-US" dirty="0" err="1"/>
              <a:t>pengembangan</a:t>
            </a:r>
            <a:r>
              <a:rPr lang="en-US" dirty="0"/>
              <a:t> </a:t>
            </a:r>
            <a:r>
              <a:rPr lang="en-US" dirty="0" err="1" smtClean="0"/>
              <a:t>serta</a:t>
            </a:r>
            <a:r>
              <a:rPr lang="en-US" dirty="0" smtClean="0"/>
              <a:t> </a:t>
            </a:r>
            <a:r>
              <a:rPr lang="en-US" dirty="0" err="1" smtClean="0"/>
              <a:t>kekayaan</a:t>
            </a:r>
            <a:r>
              <a:rPr lang="en-US" dirty="0" smtClean="0"/>
              <a:t> </a:t>
            </a:r>
            <a:r>
              <a:rPr lang="en-US" dirty="0" err="1"/>
              <a:t>intelektual</a:t>
            </a:r>
            <a:r>
              <a:rPr lang="en-US" dirty="0"/>
              <a:t> yang </a:t>
            </a:r>
            <a:r>
              <a:rPr lang="en-US" dirty="0" err="1"/>
              <a:t>dimiliki</a:t>
            </a:r>
            <a:r>
              <a:rPr lang="en-US" dirty="0"/>
              <a:t> </a:t>
            </a:r>
            <a:r>
              <a:rPr lang="en-US" dirty="0" err="1"/>
              <a:t>selama</a:t>
            </a:r>
            <a:r>
              <a:rPr lang="en-US" dirty="0"/>
              <a:t> </a:t>
            </a:r>
            <a:r>
              <a:rPr lang="en-US" dirty="0" err="1"/>
              <a:t>tidak</a:t>
            </a:r>
            <a:r>
              <a:rPr lang="en-US" dirty="0"/>
              <a:t> </a:t>
            </a:r>
            <a:r>
              <a:rPr lang="en-US" dirty="0" err="1"/>
              <a:t>mengurangi</a:t>
            </a:r>
            <a:r>
              <a:rPr lang="en-US" dirty="0"/>
              <a:t> </a:t>
            </a:r>
            <a:r>
              <a:rPr lang="en-US" dirty="0" err="1" smtClean="0"/>
              <a:t>kepentingan</a:t>
            </a:r>
            <a:r>
              <a:rPr lang="en-US" dirty="0" smtClean="0"/>
              <a:t> </a:t>
            </a:r>
            <a:r>
              <a:rPr lang="en-US" dirty="0" err="1" smtClean="0"/>
              <a:t>perlindungan</a:t>
            </a:r>
            <a:r>
              <a:rPr lang="en-US" dirty="0" smtClean="0"/>
              <a:t> </a:t>
            </a:r>
            <a:r>
              <a:rPr lang="en-US" dirty="0" err="1"/>
              <a:t>kekayaan</a:t>
            </a:r>
            <a:r>
              <a:rPr lang="en-US" dirty="0"/>
              <a:t> </a:t>
            </a:r>
            <a:r>
              <a:rPr lang="en-US" dirty="0" err="1" smtClean="0"/>
              <a:t>intelektual</a:t>
            </a:r>
            <a:r>
              <a:rPr lang="en-US" dirty="0" smtClean="0"/>
              <a:t>.</a:t>
            </a:r>
          </a:p>
          <a:p>
            <a:pPr marL="514350" indent="-514350" algn="just">
              <a:buFont typeface="+mj-lt"/>
              <a:buAutoNum type="arabicParenR"/>
            </a:pPr>
            <a:r>
              <a:rPr lang="en-US" dirty="0" err="1" smtClean="0"/>
              <a:t>Dalam</a:t>
            </a:r>
            <a:r>
              <a:rPr lang="en-US" dirty="0" smtClean="0"/>
              <a:t> </a:t>
            </a:r>
            <a:r>
              <a:rPr lang="en-US" dirty="0" err="1"/>
              <a:t>meningkatkan</a:t>
            </a:r>
            <a:r>
              <a:rPr lang="en-US" dirty="0"/>
              <a:t> </a:t>
            </a:r>
            <a:r>
              <a:rPr lang="en-US" dirty="0" err="1"/>
              <a:t>pengelolaan</a:t>
            </a:r>
            <a:r>
              <a:rPr lang="en-US" dirty="0"/>
              <a:t> </a:t>
            </a:r>
            <a:r>
              <a:rPr lang="en-US" dirty="0" err="1"/>
              <a:t>kekayaan</a:t>
            </a:r>
            <a:r>
              <a:rPr lang="en-US" dirty="0"/>
              <a:t> </a:t>
            </a:r>
            <a:r>
              <a:rPr lang="en-US" dirty="0" err="1"/>
              <a:t>intelektual</a:t>
            </a:r>
            <a:r>
              <a:rPr lang="en-US" dirty="0"/>
              <a:t>, </a:t>
            </a:r>
            <a:r>
              <a:rPr lang="en-US" dirty="0" err="1"/>
              <a:t>perguruan</a:t>
            </a:r>
            <a:r>
              <a:rPr lang="en-US" dirty="0"/>
              <a:t> </a:t>
            </a:r>
            <a:r>
              <a:rPr lang="en-US" dirty="0" err="1" smtClean="0"/>
              <a:t>tinggi</a:t>
            </a:r>
            <a:r>
              <a:rPr lang="en-US" dirty="0" smtClean="0"/>
              <a:t> </a:t>
            </a:r>
            <a:r>
              <a:rPr lang="en-US" dirty="0" err="1" smtClean="0"/>
              <a:t>dan</a:t>
            </a:r>
            <a:r>
              <a:rPr lang="en-US" dirty="0" smtClean="0"/>
              <a:t> </a:t>
            </a:r>
            <a:r>
              <a:rPr lang="en-US" dirty="0" err="1"/>
              <a:t>lembaga</a:t>
            </a:r>
            <a:r>
              <a:rPr lang="en-US" dirty="0"/>
              <a:t> </a:t>
            </a:r>
            <a:r>
              <a:rPr lang="en-US" dirty="0" err="1"/>
              <a:t>litbang</a:t>
            </a:r>
            <a:r>
              <a:rPr lang="en-US" dirty="0"/>
              <a:t> </a:t>
            </a:r>
            <a:r>
              <a:rPr lang="en-US" dirty="0" err="1"/>
              <a:t>wajib</a:t>
            </a:r>
            <a:r>
              <a:rPr lang="en-US" dirty="0"/>
              <a:t> </a:t>
            </a:r>
            <a:r>
              <a:rPr lang="en-US" dirty="0" err="1"/>
              <a:t>mengusahakan</a:t>
            </a:r>
            <a:r>
              <a:rPr lang="en-US" dirty="0"/>
              <a:t> </a:t>
            </a:r>
            <a:r>
              <a:rPr lang="en-US" dirty="0" err="1"/>
              <a:t>pembentukan</a:t>
            </a:r>
            <a:r>
              <a:rPr lang="en-US" dirty="0"/>
              <a:t> </a:t>
            </a:r>
            <a:r>
              <a:rPr lang="en-US" sz="3800" dirty="0" err="1">
                <a:solidFill>
                  <a:srgbClr val="FF0000"/>
                </a:solidFill>
              </a:rPr>
              <a:t>sentra</a:t>
            </a:r>
            <a:r>
              <a:rPr lang="en-US" sz="3800" dirty="0">
                <a:solidFill>
                  <a:srgbClr val="FF0000"/>
                </a:solidFill>
              </a:rPr>
              <a:t> </a:t>
            </a:r>
            <a:r>
              <a:rPr lang="en-US" sz="3800" dirty="0" smtClean="0">
                <a:solidFill>
                  <a:srgbClr val="FF0000"/>
                </a:solidFill>
              </a:rPr>
              <a:t>KI </a:t>
            </a:r>
            <a:r>
              <a:rPr lang="sv-SE" dirty="0" smtClean="0"/>
              <a:t>sesuai </a:t>
            </a:r>
            <a:r>
              <a:rPr lang="sv-SE" dirty="0"/>
              <a:t>dengan kapasitas dan </a:t>
            </a:r>
            <a:r>
              <a:rPr lang="sv-SE" dirty="0" smtClean="0"/>
              <a:t>kemampuannya.</a:t>
            </a:r>
          </a:p>
          <a:p>
            <a:pPr marL="514350" indent="-514350" algn="just">
              <a:buFont typeface="+mj-lt"/>
              <a:buAutoNum type="arabicParenR"/>
            </a:pPr>
            <a:r>
              <a:rPr lang="en-US" dirty="0" err="1" smtClean="0"/>
              <a:t>Setiap</a:t>
            </a:r>
            <a:r>
              <a:rPr lang="en-US" dirty="0" smtClean="0"/>
              <a:t> </a:t>
            </a:r>
            <a:r>
              <a:rPr lang="en-US" dirty="0" err="1"/>
              <a:t>kekayaan</a:t>
            </a:r>
            <a:r>
              <a:rPr lang="en-US" dirty="0"/>
              <a:t> </a:t>
            </a:r>
            <a:r>
              <a:rPr lang="en-US" dirty="0" err="1"/>
              <a:t>intelektual</a:t>
            </a:r>
            <a:r>
              <a:rPr lang="en-US" dirty="0"/>
              <a:t> </a:t>
            </a:r>
            <a:r>
              <a:rPr lang="en-US" dirty="0" err="1"/>
              <a:t>dan</a:t>
            </a:r>
            <a:r>
              <a:rPr lang="en-US" dirty="0"/>
              <a:t> </a:t>
            </a:r>
            <a:r>
              <a:rPr lang="en-US" dirty="0" err="1"/>
              <a:t>hasil</a:t>
            </a:r>
            <a:r>
              <a:rPr lang="en-US" dirty="0"/>
              <a:t> </a:t>
            </a:r>
            <a:r>
              <a:rPr lang="en-US" dirty="0" err="1"/>
              <a:t>kegiatan</a:t>
            </a:r>
            <a:r>
              <a:rPr lang="en-US" dirty="0"/>
              <a:t> </a:t>
            </a:r>
            <a:r>
              <a:rPr lang="en-US" dirty="0" err="1"/>
              <a:t>penelitian</a:t>
            </a:r>
            <a:r>
              <a:rPr lang="en-US" dirty="0"/>
              <a:t>, </a:t>
            </a:r>
            <a:r>
              <a:rPr lang="en-US" dirty="0" err="1" smtClean="0"/>
              <a:t>pengembangan</a:t>
            </a:r>
            <a:r>
              <a:rPr lang="en-US" dirty="0" smtClean="0"/>
              <a:t>, </a:t>
            </a:r>
            <a:r>
              <a:rPr lang="en-US" dirty="0" err="1" smtClean="0"/>
              <a:t>perekayasaan</a:t>
            </a:r>
            <a:r>
              <a:rPr lang="en-US" dirty="0"/>
              <a:t>, </a:t>
            </a:r>
            <a:r>
              <a:rPr lang="en-US" dirty="0" err="1"/>
              <a:t>dan</a:t>
            </a:r>
            <a:r>
              <a:rPr lang="en-US" dirty="0"/>
              <a:t> </a:t>
            </a:r>
            <a:r>
              <a:rPr lang="en-US" dirty="0" err="1"/>
              <a:t>inovasi</a:t>
            </a:r>
            <a:r>
              <a:rPr lang="en-US" dirty="0"/>
              <a:t> yang </a:t>
            </a:r>
            <a:r>
              <a:rPr lang="en-US" dirty="0" err="1"/>
              <a:t>dibiayai</a:t>
            </a:r>
            <a:r>
              <a:rPr lang="en-US" dirty="0"/>
              <a:t> </a:t>
            </a:r>
            <a:r>
              <a:rPr lang="en-US" dirty="0" err="1"/>
              <a:t>pemerintah</a:t>
            </a:r>
            <a:r>
              <a:rPr lang="en-US" dirty="0"/>
              <a:t> </a:t>
            </a:r>
            <a:r>
              <a:rPr lang="en-US" dirty="0" err="1"/>
              <a:t>dan</a:t>
            </a:r>
            <a:r>
              <a:rPr lang="en-US" dirty="0"/>
              <a:t>/</a:t>
            </a:r>
            <a:r>
              <a:rPr lang="en-US" dirty="0" err="1"/>
              <a:t>atau</a:t>
            </a:r>
            <a:r>
              <a:rPr lang="en-US" dirty="0"/>
              <a:t> </a:t>
            </a:r>
            <a:r>
              <a:rPr lang="en-US" dirty="0" err="1" smtClean="0"/>
              <a:t>pemerintah</a:t>
            </a:r>
            <a:r>
              <a:rPr lang="en-US" dirty="0" smtClean="0"/>
              <a:t> </a:t>
            </a:r>
            <a:r>
              <a:rPr lang="en-US" dirty="0" err="1" smtClean="0"/>
              <a:t>daerah</a:t>
            </a:r>
            <a:r>
              <a:rPr lang="en-US" dirty="0" smtClean="0"/>
              <a:t> </a:t>
            </a:r>
            <a:r>
              <a:rPr lang="en-US" dirty="0" err="1"/>
              <a:t>wajib</a:t>
            </a:r>
            <a:r>
              <a:rPr lang="en-US" dirty="0"/>
              <a:t> </a:t>
            </a:r>
            <a:r>
              <a:rPr lang="en-US" dirty="0" err="1"/>
              <a:t>dikelola</a:t>
            </a:r>
            <a:r>
              <a:rPr lang="en-US" dirty="0"/>
              <a:t> </a:t>
            </a:r>
            <a:r>
              <a:rPr lang="en-US" dirty="0" err="1"/>
              <a:t>dan</a:t>
            </a:r>
            <a:r>
              <a:rPr lang="en-US" dirty="0"/>
              <a:t> </a:t>
            </a:r>
            <a:r>
              <a:rPr lang="en-US" dirty="0" err="1"/>
              <a:t>dimanfaatkan</a:t>
            </a:r>
            <a:r>
              <a:rPr lang="en-US" dirty="0"/>
              <a:t> </a:t>
            </a:r>
            <a:r>
              <a:rPr lang="en-US" dirty="0" err="1"/>
              <a:t>dengan</a:t>
            </a:r>
            <a:r>
              <a:rPr lang="en-US" dirty="0"/>
              <a:t> </a:t>
            </a:r>
            <a:r>
              <a:rPr lang="en-US" dirty="0" err="1"/>
              <a:t>baik</a:t>
            </a:r>
            <a:r>
              <a:rPr lang="en-US" dirty="0"/>
              <a:t> </a:t>
            </a:r>
            <a:r>
              <a:rPr lang="en-US" dirty="0" err="1"/>
              <a:t>oleh</a:t>
            </a:r>
            <a:r>
              <a:rPr lang="en-US" dirty="0"/>
              <a:t> </a:t>
            </a:r>
            <a:r>
              <a:rPr lang="en-US" dirty="0" err="1" smtClean="0"/>
              <a:t>perguruan</a:t>
            </a:r>
            <a:r>
              <a:rPr lang="en-US" dirty="0" smtClean="0"/>
              <a:t> </a:t>
            </a:r>
            <a:r>
              <a:rPr lang="en-US" dirty="0" err="1" smtClean="0"/>
              <a:t>tinggi</a:t>
            </a:r>
            <a:r>
              <a:rPr lang="en-US" dirty="0"/>
              <a:t>, </a:t>
            </a:r>
            <a:r>
              <a:rPr lang="en-US" dirty="0" err="1"/>
              <a:t>lembaga</a:t>
            </a:r>
            <a:r>
              <a:rPr lang="en-US" dirty="0"/>
              <a:t> </a:t>
            </a:r>
            <a:r>
              <a:rPr lang="en-US" dirty="0" err="1"/>
              <a:t>litbang</a:t>
            </a:r>
            <a:r>
              <a:rPr lang="en-US" dirty="0"/>
              <a:t>, </a:t>
            </a:r>
            <a:r>
              <a:rPr lang="en-US" dirty="0" err="1"/>
              <a:t>dan</a:t>
            </a:r>
            <a:r>
              <a:rPr lang="en-US" dirty="0"/>
              <a:t> </a:t>
            </a:r>
            <a:r>
              <a:rPr lang="en-US" dirty="0" err="1"/>
              <a:t>badan</a:t>
            </a:r>
            <a:r>
              <a:rPr lang="en-US" dirty="0"/>
              <a:t> </a:t>
            </a:r>
            <a:r>
              <a:rPr lang="en-US" dirty="0" err="1"/>
              <a:t>usaha</a:t>
            </a:r>
            <a:r>
              <a:rPr lang="en-US" dirty="0"/>
              <a:t> yang </a:t>
            </a:r>
            <a:r>
              <a:rPr lang="en-US" dirty="0" err="1"/>
              <a:t>melaksanakannya</a:t>
            </a:r>
            <a:r>
              <a:rPr lang="en-US" dirty="0"/>
              <a:t>.</a:t>
            </a:r>
          </a:p>
        </p:txBody>
      </p:sp>
    </p:spTree>
    <p:extLst>
      <p:ext uri="{BB962C8B-B14F-4D97-AF65-F5344CB8AC3E}">
        <p14:creationId xmlns:p14="http://schemas.microsoft.com/office/powerpoint/2010/main" val="24870924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77917"/>
            <a:ext cx="8229600" cy="6172200"/>
          </a:xfrm>
        </p:spPr>
        <p:txBody>
          <a:bodyPr>
            <a:normAutofit/>
          </a:bodyPr>
          <a:lstStyle/>
          <a:p>
            <a:pPr marL="0" indent="0">
              <a:buNone/>
            </a:pPr>
            <a:r>
              <a:rPr lang="en-US" dirty="0" err="1" smtClean="0"/>
              <a:t>Penjelasan</a:t>
            </a:r>
            <a:r>
              <a:rPr lang="en-US" dirty="0" smtClean="0"/>
              <a:t>  </a:t>
            </a:r>
            <a:r>
              <a:rPr lang="en-US" dirty="0" err="1" smtClean="0"/>
              <a:t>Pasal</a:t>
            </a:r>
            <a:r>
              <a:rPr lang="en-US" dirty="0" smtClean="0"/>
              <a:t> 13 </a:t>
            </a:r>
            <a:r>
              <a:rPr lang="en-US" dirty="0" err="1" smtClean="0"/>
              <a:t>Ayat</a:t>
            </a:r>
            <a:r>
              <a:rPr lang="en-US" dirty="0" smtClean="0"/>
              <a:t> </a:t>
            </a:r>
            <a:r>
              <a:rPr lang="en-US" dirty="0"/>
              <a:t>(2)</a:t>
            </a:r>
          </a:p>
          <a:p>
            <a:pPr marL="0" indent="0" algn="just">
              <a:buNone/>
            </a:pPr>
            <a:r>
              <a:rPr lang="en-US" dirty="0"/>
              <a:t>Agar </a:t>
            </a:r>
            <a:r>
              <a:rPr lang="en-US" dirty="0" err="1"/>
              <a:t>investasi</a:t>
            </a:r>
            <a:r>
              <a:rPr lang="en-US" dirty="0"/>
              <a:t> </a:t>
            </a:r>
            <a:r>
              <a:rPr lang="en-US" dirty="0" err="1"/>
              <a:t>bagi</a:t>
            </a:r>
            <a:r>
              <a:rPr lang="en-US" dirty="0"/>
              <a:t> </a:t>
            </a:r>
            <a:r>
              <a:rPr lang="en-US" dirty="0" err="1"/>
              <a:t>kegiatan</a:t>
            </a:r>
            <a:r>
              <a:rPr lang="en-US" dirty="0"/>
              <a:t> </a:t>
            </a:r>
            <a:r>
              <a:rPr lang="en-US" dirty="0" err="1"/>
              <a:t>penelitian</a:t>
            </a:r>
            <a:r>
              <a:rPr lang="en-US" dirty="0"/>
              <a:t> </a:t>
            </a:r>
            <a:r>
              <a:rPr lang="en-US" dirty="0" err="1" smtClean="0"/>
              <a:t>dan</a:t>
            </a:r>
            <a:r>
              <a:rPr lang="en-US" dirty="0" smtClean="0"/>
              <a:t> </a:t>
            </a:r>
            <a:r>
              <a:rPr lang="en-US" dirty="0" err="1" smtClean="0"/>
              <a:t>pengembangan</a:t>
            </a:r>
            <a:r>
              <a:rPr lang="en-US" dirty="0" smtClean="0"/>
              <a:t> </a:t>
            </a:r>
            <a:r>
              <a:rPr lang="en-US" dirty="0" err="1"/>
              <a:t>dapat</a:t>
            </a:r>
            <a:r>
              <a:rPr lang="en-US" dirty="0"/>
              <a:t> </a:t>
            </a:r>
            <a:r>
              <a:rPr lang="en-US" dirty="0" err="1" smtClean="0"/>
              <a:t>bernilai</a:t>
            </a:r>
            <a:r>
              <a:rPr lang="en-US" dirty="0" smtClean="0"/>
              <a:t> </a:t>
            </a:r>
            <a:r>
              <a:rPr lang="en-US" dirty="0" err="1" smtClean="0"/>
              <a:t>guna</a:t>
            </a:r>
            <a:r>
              <a:rPr lang="en-US" dirty="0"/>
              <a:t>, </a:t>
            </a:r>
            <a:r>
              <a:rPr lang="en-US" dirty="0" err="1"/>
              <a:t>perguruan</a:t>
            </a:r>
            <a:r>
              <a:rPr lang="en-US" dirty="0"/>
              <a:t> </a:t>
            </a:r>
            <a:r>
              <a:rPr lang="en-US" dirty="0" err="1"/>
              <a:t>tinggi</a:t>
            </a:r>
            <a:r>
              <a:rPr lang="en-US" dirty="0"/>
              <a:t> </a:t>
            </a:r>
            <a:r>
              <a:rPr lang="en-US" dirty="0" err="1"/>
              <a:t>dan</a:t>
            </a:r>
            <a:r>
              <a:rPr lang="en-US" dirty="0"/>
              <a:t> </a:t>
            </a:r>
            <a:r>
              <a:rPr lang="en-US" dirty="0" err="1"/>
              <a:t>lembaga</a:t>
            </a:r>
            <a:r>
              <a:rPr lang="en-US" dirty="0"/>
              <a:t> </a:t>
            </a:r>
            <a:r>
              <a:rPr lang="en-US" dirty="0" err="1"/>
              <a:t>litbang</a:t>
            </a:r>
            <a:r>
              <a:rPr lang="en-US" dirty="0"/>
              <a:t> </a:t>
            </a:r>
            <a:r>
              <a:rPr lang="en-US" dirty="0" err="1"/>
              <a:t>sebagai</a:t>
            </a:r>
            <a:r>
              <a:rPr lang="en-US" dirty="0"/>
              <a:t> </a:t>
            </a:r>
            <a:r>
              <a:rPr lang="en-US" dirty="0" err="1"/>
              <a:t>unsur</a:t>
            </a:r>
            <a:r>
              <a:rPr lang="en-US" dirty="0"/>
              <a:t> </a:t>
            </a:r>
            <a:r>
              <a:rPr lang="en-US" dirty="0" err="1" smtClean="0"/>
              <a:t>kelembagaan</a:t>
            </a:r>
            <a:r>
              <a:rPr lang="en-US" dirty="0" smtClean="0"/>
              <a:t> yang </a:t>
            </a:r>
            <a:r>
              <a:rPr lang="en-US" dirty="0" err="1"/>
              <a:t>melaksanakan</a:t>
            </a:r>
            <a:r>
              <a:rPr lang="en-US" dirty="0"/>
              <a:t> </a:t>
            </a:r>
            <a:r>
              <a:rPr lang="en-US" dirty="0" err="1"/>
              <a:t>kegiatan</a:t>
            </a:r>
            <a:r>
              <a:rPr lang="en-US" dirty="0"/>
              <a:t> </a:t>
            </a:r>
            <a:r>
              <a:rPr lang="en-US" dirty="0" err="1"/>
              <a:t>penelitian</a:t>
            </a:r>
            <a:r>
              <a:rPr lang="en-US" dirty="0"/>
              <a:t> </a:t>
            </a:r>
            <a:r>
              <a:rPr lang="en-US" dirty="0" err="1"/>
              <a:t>dan</a:t>
            </a:r>
            <a:r>
              <a:rPr lang="en-US" dirty="0"/>
              <a:t> </a:t>
            </a:r>
            <a:r>
              <a:rPr lang="en-US" dirty="0" err="1"/>
              <a:t>pengembangan</a:t>
            </a:r>
            <a:r>
              <a:rPr lang="en-US" dirty="0"/>
              <a:t> </a:t>
            </a:r>
            <a:r>
              <a:rPr lang="en-US" dirty="0" err="1" smtClean="0">
                <a:solidFill>
                  <a:srgbClr val="FF0000"/>
                </a:solidFill>
              </a:rPr>
              <a:t>bertanggung</a:t>
            </a:r>
            <a:r>
              <a:rPr lang="en-US" dirty="0" smtClean="0">
                <a:solidFill>
                  <a:srgbClr val="FF0000"/>
                </a:solidFill>
              </a:rPr>
              <a:t> </a:t>
            </a:r>
            <a:r>
              <a:rPr lang="en-US" dirty="0" err="1" smtClean="0">
                <a:solidFill>
                  <a:srgbClr val="FF0000"/>
                </a:solidFill>
              </a:rPr>
              <a:t>jawab</a:t>
            </a:r>
            <a:r>
              <a:rPr lang="en-US" dirty="0" smtClean="0">
                <a:solidFill>
                  <a:srgbClr val="FF0000"/>
                </a:solidFill>
              </a:rPr>
              <a:t> </a:t>
            </a:r>
            <a:r>
              <a:rPr lang="en-US" dirty="0" err="1">
                <a:solidFill>
                  <a:srgbClr val="FF0000"/>
                </a:solidFill>
              </a:rPr>
              <a:t>untuk</a:t>
            </a:r>
            <a:r>
              <a:rPr lang="en-US" dirty="0">
                <a:solidFill>
                  <a:srgbClr val="FF0000"/>
                </a:solidFill>
              </a:rPr>
              <a:t> </a:t>
            </a:r>
            <a:r>
              <a:rPr lang="en-US" dirty="0" err="1">
                <a:solidFill>
                  <a:srgbClr val="FF0000"/>
                </a:solidFill>
              </a:rPr>
              <a:t>menyebarluaskan</a:t>
            </a:r>
            <a:r>
              <a:rPr lang="en-US" dirty="0">
                <a:solidFill>
                  <a:srgbClr val="FF0000"/>
                </a:solidFill>
              </a:rPr>
              <a:t> </a:t>
            </a:r>
            <a:r>
              <a:rPr lang="en-US" dirty="0" err="1">
                <a:solidFill>
                  <a:srgbClr val="FF0000"/>
                </a:solidFill>
              </a:rPr>
              <a:t>informasi</a:t>
            </a:r>
            <a:r>
              <a:rPr lang="en-US" dirty="0">
                <a:solidFill>
                  <a:srgbClr val="FF0000"/>
                </a:solidFill>
              </a:rPr>
              <a:t> </a:t>
            </a:r>
            <a:r>
              <a:rPr lang="en-US" dirty="0" err="1">
                <a:solidFill>
                  <a:srgbClr val="FF0000"/>
                </a:solidFill>
              </a:rPr>
              <a:t>hasil</a:t>
            </a:r>
            <a:r>
              <a:rPr lang="en-US" dirty="0">
                <a:solidFill>
                  <a:srgbClr val="FF0000"/>
                </a:solidFill>
              </a:rPr>
              <a:t> </a:t>
            </a:r>
            <a:r>
              <a:rPr lang="en-US" dirty="0" err="1">
                <a:solidFill>
                  <a:srgbClr val="FF0000"/>
                </a:solidFill>
              </a:rPr>
              <a:t>litbang</a:t>
            </a:r>
            <a:r>
              <a:rPr lang="en-US" dirty="0">
                <a:solidFill>
                  <a:srgbClr val="FF0000"/>
                </a:solidFill>
              </a:rPr>
              <a:t> </a:t>
            </a:r>
            <a:r>
              <a:rPr lang="en-US" dirty="0" err="1">
                <a:solidFill>
                  <a:srgbClr val="FF0000"/>
                </a:solidFill>
              </a:rPr>
              <a:t>serta</a:t>
            </a:r>
            <a:r>
              <a:rPr lang="en-US" dirty="0">
                <a:solidFill>
                  <a:srgbClr val="FF0000"/>
                </a:solidFill>
              </a:rPr>
              <a:t> </a:t>
            </a:r>
            <a:r>
              <a:rPr lang="en-US" dirty="0" err="1" smtClean="0">
                <a:solidFill>
                  <a:srgbClr val="FF0000"/>
                </a:solidFill>
              </a:rPr>
              <a:t>kekayaan</a:t>
            </a:r>
            <a:r>
              <a:rPr lang="en-US" dirty="0" smtClean="0">
                <a:solidFill>
                  <a:srgbClr val="FF0000"/>
                </a:solidFill>
              </a:rPr>
              <a:t> </a:t>
            </a:r>
            <a:r>
              <a:rPr lang="en-US" dirty="0" err="1" smtClean="0">
                <a:solidFill>
                  <a:srgbClr val="FF0000"/>
                </a:solidFill>
              </a:rPr>
              <a:t>intelektual</a:t>
            </a:r>
            <a:r>
              <a:rPr lang="en-US" dirty="0" smtClean="0">
                <a:solidFill>
                  <a:srgbClr val="FF0000"/>
                </a:solidFill>
              </a:rPr>
              <a:t> </a:t>
            </a:r>
            <a:r>
              <a:rPr lang="en-US" dirty="0">
                <a:solidFill>
                  <a:srgbClr val="FF0000"/>
                </a:solidFill>
              </a:rPr>
              <a:t>yang </a:t>
            </a:r>
            <a:r>
              <a:rPr lang="en-US" dirty="0" err="1">
                <a:solidFill>
                  <a:srgbClr val="FF0000"/>
                </a:solidFill>
              </a:rPr>
              <a:t>dimiliki</a:t>
            </a:r>
            <a:r>
              <a:rPr lang="en-US" dirty="0">
                <a:solidFill>
                  <a:srgbClr val="FF0000"/>
                </a:solidFill>
              </a:rPr>
              <a:t> </a:t>
            </a:r>
            <a:r>
              <a:rPr lang="en-US" dirty="0" err="1">
                <a:solidFill>
                  <a:srgbClr val="FF0000"/>
                </a:solidFill>
              </a:rPr>
              <a:t>kepada</a:t>
            </a:r>
            <a:r>
              <a:rPr lang="en-US" dirty="0">
                <a:solidFill>
                  <a:srgbClr val="FF0000"/>
                </a:solidFill>
              </a:rPr>
              <a:t> </a:t>
            </a:r>
            <a:r>
              <a:rPr lang="en-US" dirty="0" err="1">
                <a:solidFill>
                  <a:srgbClr val="FF0000"/>
                </a:solidFill>
              </a:rPr>
              <a:t>pihak-pihak</a:t>
            </a:r>
            <a:r>
              <a:rPr lang="en-US" dirty="0">
                <a:solidFill>
                  <a:srgbClr val="FF0000"/>
                </a:solidFill>
              </a:rPr>
              <a:t> lain, yang </a:t>
            </a:r>
            <a:r>
              <a:rPr lang="en-US" dirty="0" err="1">
                <a:solidFill>
                  <a:srgbClr val="FF0000"/>
                </a:solidFill>
              </a:rPr>
              <a:t>pada</a:t>
            </a:r>
            <a:r>
              <a:rPr lang="en-US" dirty="0">
                <a:solidFill>
                  <a:srgbClr val="FF0000"/>
                </a:solidFill>
              </a:rPr>
              <a:t> </a:t>
            </a:r>
            <a:r>
              <a:rPr lang="en-US" dirty="0" err="1" smtClean="0">
                <a:solidFill>
                  <a:srgbClr val="FF0000"/>
                </a:solidFill>
              </a:rPr>
              <a:t>gilirannya</a:t>
            </a:r>
            <a:r>
              <a:rPr lang="en-US" dirty="0" smtClean="0">
                <a:solidFill>
                  <a:srgbClr val="FF0000"/>
                </a:solidFill>
              </a:rPr>
              <a:t> </a:t>
            </a:r>
            <a:r>
              <a:rPr lang="sv-SE" dirty="0" smtClean="0">
                <a:solidFill>
                  <a:srgbClr val="FF0000"/>
                </a:solidFill>
              </a:rPr>
              <a:t>dapat </a:t>
            </a:r>
            <a:r>
              <a:rPr lang="sv-SE" dirty="0">
                <a:solidFill>
                  <a:srgbClr val="FF0000"/>
                </a:solidFill>
              </a:rPr>
              <a:t>dimanfaatkan dan dikembangkan lebih lanjut. </a:t>
            </a:r>
            <a:r>
              <a:rPr lang="sv-SE" dirty="0" smtClean="0"/>
              <a:t>Namun, </a:t>
            </a:r>
            <a:r>
              <a:rPr lang="en-US" dirty="0" err="1" smtClean="0"/>
              <a:t>pelaksanaannya</a:t>
            </a:r>
            <a:r>
              <a:rPr lang="en-US" dirty="0" smtClean="0"/>
              <a:t> </a:t>
            </a:r>
            <a:r>
              <a:rPr lang="en-US" dirty="0" err="1"/>
              <a:t>harus</a:t>
            </a:r>
            <a:r>
              <a:rPr lang="en-US" dirty="0"/>
              <a:t> </a:t>
            </a:r>
            <a:r>
              <a:rPr lang="en-US" dirty="0" err="1"/>
              <a:t>memperhatikan</a:t>
            </a:r>
            <a:r>
              <a:rPr lang="en-US" dirty="0"/>
              <a:t> </a:t>
            </a:r>
            <a:r>
              <a:rPr lang="en-US" dirty="0" err="1"/>
              <a:t>aspek</a:t>
            </a:r>
            <a:r>
              <a:rPr lang="en-US" dirty="0"/>
              <a:t> </a:t>
            </a:r>
            <a:r>
              <a:rPr lang="en-US" dirty="0" err="1"/>
              <a:t>perlindungan</a:t>
            </a:r>
            <a:r>
              <a:rPr lang="en-US" dirty="0"/>
              <a:t> </a:t>
            </a:r>
            <a:r>
              <a:rPr lang="en-US" dirty="0" err="1" smtClean="0"/>
              <a:t>kekayaan</a:t>
            </a:r>
            <a:r>
              <a:rPr lang="en-US" dirty="0" smtClean="0"/>
              <a:t> </a:t>
            </a:r>
            <a:r>
              <a:rPr lang="en-US" dirty="0" err="1" smtClean="0"/>
              <a:t>intelektual</a:t>
            </a:r>
            <a:r>
              <a:rPr lang="en-US" dirty="0" smtClean="0"/>
              <a:t> </a:t>
            </a:r>
            <a:r>
              <a:rPr lang="en-US" dirty="0" err="1"/>
              <a:t>sebab</a:t>
            </a:r>
            <a:r>
              <a:rPr lang="en-US" dirty="0"/>
              <a:t> </a:t>
            </a:r>
            <a:r>
              <a:rPr lang="en-US" dirty="0" err="1"/>
              <a:t>suatu</a:t>
            </a:r>
            <a:r>
              <a:rPr lang="en-US" dirty="0"/>
              <a:t> </a:t>
            </a:r>
            <a:r>
              <a:rPr lang="en-US" dirty="0" err="1"/>
              <a:t>kekayaan</a:t>
            </a:r>
            <a:r>
              <a:rPr lang="en-US" dirty="0"/>
              <a:t> </a:t>
            </a:r>
            <a:r>
              <a:rPr lang="en-US" dirty="0" err="1"/>
              <a:t>intelektual</a:t>
            </a:r>
            <a:r>
              <a:rPr lang="en-US" dirty="0"/>
              <a:t> yang </a:t>
            </a:r>
            <a:r>
              <a:rPr lang="en-US" dirty="0" err="1"/>
              <a:t>telah</a:t>
            </a:r>
            <a:r>
              <a:rPr lang="en-US" dirty="0"/>
              <a:t> </a:t>
            </a:r>
            <a:r>
              <a:rPr lang="en-US" dirty="0" err="1" smtClean="0"/>
              <a:t>diumumkan</a:t>
            </a:r>
            <a:r>
              <a:rPr lang="en-US" dirty="0" smtClean="0"/>
              <a:t> </a:t>
            </a:r>
            <a:r>
              <a:rPr lang="en-US" dirty="0" err="1" smtClean="0"/>
              <a:t>kepada</a:t>
            </a:r>
            <a:r>
              <a:rPr lang="en-US" dirty="0" smtClean="0"/>
              <a:t> </a:t>
            </a:r>
            <a:r>
              <a:rPr lang="en-US" dirty="0" err="1"/>
              <a:t>publik</a:t>
            </a:r>
            <a:r>
              <a:rPr lang="en-US" dirty="0"/>
              <a:t> </a:t>
            </a:r>
            <a:r>
              <a:rPr lang="en-US" dirty="0" err="1"/>
              <a:t>sebelum</a:t>
            </a:r>
            <a:r>
              <a:rPr lang="en-US" dirty="0"/>
              <a:t> </a:t>
            </a:r>
            <a:r>
              <a:rPr lang="en-US" dirty="0" err="1"/>
              <a:t>diumumkan</a:t>
            </a:r>
            <a:r>
              <a:rPr lang="en-US" dirty="0"/>
              <a:t> </a:t>
            </a:r>
            <a:r>
              <a:rPr lang="en-US" dirty="0" err="1"/>
              <a:t>oleh</a:t>
            </a:r>
            <a:r>
              <a:rPr lang="en-US" dirty="0"/>
              <a:t> </a:t>
            </a:r>
            <a:r>
              <a:rPr lang="en-US" dirty="0" err="1"/>
              <a:t>kantor</a:t>
            </a:r>
            <a:r>
              <a:rPr lang="en-US" dirty="0"/>
              <a:t> </a:t>
            </a:r>
            <a:r>
              <a:rPr lang="en-US" dirty="0" err="1"/>
              <a:t>HKI</a:t>
            </a:r>
            <a:r>
              <a:rPr lang="en-US" dirty="0"/>
              <a:t> </a:t>
            </a:r>
            <a:r>
              <a:rPr lang="en-US" dirty="0" err="1"/>
              <a:t>tidak</a:t>
            </a:r>
            <a:r>
              <a:rPr lang="en-US" dirty="0"/>
              <a:t> </a:t>
            </a:r>
            <a:r>
              <a:rPr lang="en-US" dirty="0" err="1" smtClean="0"/>
              <a:t>dapat</a:t>
            </a:r>
            <a:r>
              <a:rPr lang="en-US" dirty="0" smtClean="0"/>
              <a:t> </a:t>
            </a:r>
            <a:r>
              <a:rPr lang="en-US" dirty="0" err="1" smtClean="0"/>
              <a:t>memperoleh</a:t>
            </a:r>
            <a:r>
              <a:rPr lang="en-US" dirty="0" smtClean="0"/>
              <a:t> </a:t>
            </a:r>
            <a:r>
              <a:rPr lang="en-US" dirty="0" err="1"/>
              <a:t>hak</a:t>
            </a:r>
            <a:r>
              <a:rPr lang="en-US" dirty="0"/>
              <a:t> yang </a:t>
            </a:r>
            <a:r>
              <a:rPr lang="en-US" dirty="0" err="1"/>
              <a:t>dilindungi</a:t>
            </a:r>
            <a:r>
              <a:rPr lang="en-US" dirty="0"/>
              <a:t> </a:t>
            </a:r>
            <a:r>
              <a:rPr lang="en-US" dirty="0" err="1"/>
              <a:t>hukum</a:t>
            </a:r>
            <a:r>
              <a:rPr lang="en-US" dirty="0"/>
              <a:t>.</a:t>
            </a:r>
          </a:p>
          <a:p>
            <a:pPr marL="0" indent="0">
              <a:buNone/>
            </a:pPr>
            <a:endParaRPr lang="en-US" dirty="0"/>
          </a:p>
        </p:txBody>
      </p:sp>
    </p:spTree>
    <p:extLst>
      <p:ext uri="{BB962C8B-B14F-4D97-AF65-F5344CB8AC3E}">
        <p14:creationId xmlns:p14="http://schemas.microsoft.com/office/powerpoint/2010/main" val="3590435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6248400"/>
          </a:xfrm>
        </p:spPr>
        <p:txBody>
          <a:bodyPr>
            <a:normAutofit/>
          </a:bodyPr>
          <a:lstStyle/>
          <a:p>
            <a:pPr marL="0" indent="0">
              <a:buNone/>
            </a:pPr>
            <a:r>
              <a:rPr lang="en-US" dirty="0" err="1" smtClean="0">
                <a:solidFill>
                  <a:srgbClr val="FF0000"/>
                </a:solidFill>
              </a:rPr>
              <a:t>Penjelasan</a:t>
            </a:r>
            <a:r>
              <a:rPr lang="en-US" dirty="0" smtClean="0">
                <a:solidFill>
                  <a:srgbClr val="FF0000"/>
                </a:solidFill>
              </a:rPr>
              <a:t> Ps. 13 </a:t>
            </a:r>
            <a:r>
              <a:rPr lang="en-US" dirty="0" err="1" smtClean="0">
                <a:solidFill>
                  <a:srgbClr val="FF0000"/>
                </a:solidFill>
              </a:rPr>
              <a:t>Ayat</a:t>
            </a:r>
            <a:r>
              <a:rPr lang="en-US" dirty="0" smtClean="0">
                <a:solidFill>
                  <a:srgbClr val="FF0000"/>
                </a:solidFill>
              </a:rPr>
              <a:t> </a:t>
            </a:r>
            <a:r>
              <a:rPr lang="en-US" dirty="0">
                <a:solidFill>
                  <a:srgbClr val="FF0000"/>
                </a:solidFill>
              </a:rPr>
              <a:t>(3)</a:t>
            </a:r>
          </a:p>
          <a:p>
            <a:pPr marL="0" indent="0" algn="just">
              <a:buNone/>
            </a:pPr>
            <a:r>
              <a:rPr lang="en-US" b="1" dirty="0">
                <a:solidFill>
                  <a:srgbClr val="FF0000"/>
                </a:solidFill>
              </a:rPr>
              <a:t>Sentra </a:t>
            </a:r>
            <a:r>
              <a:rPr lang="en-US" b="1" dirty="0" smtClean="0">
                <a:solidFill>
                  <a:srgbClr val="FF0000"/>
                </a:solidFill>
              </a:rPr>
              <a:t>KI </a:t>
            </a:r>
            <a:r>
              <a:rPr lang="en-US" dirty="0" err="1"/>
              <a:t>adalah</a:t>
            </a:r>
            <a:r>
              <a:rPr lang="en-US" dirty="0"/>
              <a:t> unit </a:t>
            </a:r>
            <a:r>
              <a:rPr lang="en-US" dirty="0" err="1"/>
              <a:t>kerja</a:t>
            </a:r>
            <a:r>
              <a:rPr lang="en-US" dirty="0"/>
              <a:t> yang </a:t>
            </a:r>
            <a:r>
              <a:rPr lang="en-US" dirty="0" err="1"/>
              <a:t>berfungsi</a:t>
            </a:r>
            <a:r>
              <a:rPr lang="en-US" dirty="0"/>
              <a:t> </a:t>
            </a:r>
            <a:r>
              <a:rPr lang="en-US" dirty="0" err="1">
                <a:solidFill>
                  <a:srgbClr val="FF0000"/>
                </a:solidFill>
              </a:rPr>
              <a:t>mengelola</a:t>
            </a:r>
            <a:r>
              <a:rPr lang="en-US" dirty="0">
                <a:solidFill>
                  <a:srgbClr val="FF0000"/>
                </a:solidFill>
              </a:rPr>
              <a:t> </a:t>
            </a:r>
            <a:r>
              <a:rPr lang="en-US" dirty="0" err="1" smtClean="0">
                <a:solidFill>
                  <a:srgbClr val="FF0000"/>
                </a:solidFill>
              </a:rPr>
              <a:t>dan</a:t>
            </a:r>
            <a:r>
              <a:rPr lang="en-US" dirty="0" smtClean="0">
                <a:solidFill>
                  <a:srgbClr val="FF0000"/>
                </a:solidFill>
              </a:rPr>
              <a:t> </a:t>
            </a:r>
            <a:r>
              <a:rPr lang="en-US" dirty="0" err="1" smtClean="0">
                <a:solidFill>
                  <a:srgbClr val="FF0000"/>
                </a:solidFill>
              </a:rPr>
              <a:t>mendayagunakan</a:t>
            </a:r>
            <a:r>
              <a:rPr lang="en-US" dirty="0" smtClean="0">
                <a:solidFill>
                  <a:srgbClr val="FF0000"/>
                </a:solidFill>
              </a:rPr>
              <a:t> </a:t>
            </a:r>
            <a:r>
              <a:rPr lang="en-US" dirty="0" err="1">
                <a:solidFill>
                  <a:srgbClr val="FF0000"/>
                </a:solidFill>
              </a:rPr>
              <a:t>kekayaan</a:t>
            </a:r>
            <a:r>
              <a:rPr lang="en-US" dirty="0">
                <a:solidFill>
                  <a:srgbClr val="FF0000"/>
                </a:solidFill>
              </a:rPr>
              <a:t> </a:t>
            </a:r>
            <a:r>
              <a:rPr lang="en-US" dirty="0" err="1">
                <a:solidFill>
                  <a:srgbClr val="FF0000"/>
                </a:solidFill>
              </a:rPr>
              <a:t>intelektual</a:t>
            </a:r>
            <a:r>
              <a:rPr lang="en-US" dirty="0"/>
              <a:t>, </a:t>
            </a:r>
            <a:r>
              <a:rPr lang="en-US" dirty="0" err="1"/>
              <a:t>sekaligus</a:t>
            </a:r>
            <a:r>
              <a:rPr lang="en-US" dirty="0"/>
              <a:t> </a:t>
            </a:r>
            <a:r>
              <a:rPr lang="en-US" dirty="0" err="1"/>
              <a:t>sebagai</a:t>
            </a:r>
            <a:r>
              <a:rPr lang="en-US" dirty="0"/>
              <a:t> </a:t>
            </a:r>
            <a:r>
              <a:rPr lang="en-US" dirty="0" err="1">
                <a:solidFill>
                  <a:srgbClr val="FF0000"/>
                </a:solidFill>
              </a:rPr>
              <a:t>pusat</a:t>
            </a:r>
            <a:r>
              <a:rPr lang="en-US" dirty="0">
                <a:solidFill>
                  <a:srgbClr val="FF0000"/>
                </a:solidFill>
              </a:rPr>
              <a:t> </a:t>
            </a:r>
            <a:r>
              <a:rPr lang="en-US" dirty="0" err="1" smtClean="0">
                <a:solidFill>
                  <a:srgbClr val="FF0000"/>
                </a:solidFill>
              </a:rPr>
              <a:t>informasi</a:t>
            </a:r>
            <a:r>
              <a:rPr lang="en-US" dirty="0" smtClean="0">
                <a:solidFill>
                  <a:srgbClr val="FF0000"/>
                </a:solidFill>
              </a:rPr>
              <a:t> </a:t>
            </a:r>
            <a:r>
              <a:rPr lang="en-US" dirty="0" err="1" smtClean="0">
                <a:solidFill>
                  <a:srgbClr val="FF0000"/>
                </a:solidFill>
              </a:rPr>
              <a:t>dan</a:t>
            </a:r>
            <a:r>
              <a:rPr lang="en-US" dirty="0" smtClean="0">
                <a:solidFill>
                  <a:srgbClr val="FF0000"/>
                </a:solidFill>
              </a:rPr>
              <a:t> </a:t>
            </a:r>
            <a:r>
              <a:rPr lang="en-US" dirty="0" err="1">
                <a:solidFill>
                  <a:srgbClr val="FF0000"/>
                </a:solidFill>
              </a:rPr>
              <a:t>pelayanan</a:t>
            </a:r>
            <a:r>
              <a:rPr lang="en-US" dirty="0">
                <a:solidFill>
                  <a:srgbClr val="FF0000"/>
                </a:solidFill>
              </a:rPr>
              <a:t> HKI</a:t>
            </a:r>
            <a:r>
              <a:rPr lang="en-US" dirty="0"/>
              <a:t>. </a:t>
            </a:r>
            <a:r>
              <a:rPr lang="en-US" dirty="0" err="1"/>
              <a:t>Dengan</a:t>
            </a:r>
            <a:r>
              <a:rPr lang="en-US" dirty="0"/>
              <a:t> </a:t>
            </a:r>
            <a:r>
              <a:rPr lang="en-US" dirty="0" err="1"/>
              <a:t>kewajiban</a:t>
            </a:r>
            <a:r>
              <a:rPr lang="en-US" dirty="0"/>
              <a:t> </a:t>
            </a:r>
            <a:r>
              <a:rPr lang="en-US" dirty="0" err="1"/>
              <a:t>ini</a:t>
            </a:r>
            <a:r>
              <a:rPr lang="en-US" dirty="0"/>
              <a:t> </a:t>
            </a:r>
            <a:r>
              <a:rPr lang="en-US" dirty="0" err="1"/>
              <a:t>perguruan</a:t>
            </a:r>
            <a:r>
              <a:rPr lang="en-US" dirty="0"/>
              <a:t> </a:t>
            </a:r>
            <a:r>
              <a:rPr lang="en-US" dirty="0" err="1"/>
              <a:t>tinggi</a:t>
            </a:r>
            <a:r>
              <a:rPr lang="en-US" dirty="0"/>
              <a:t> </a:t>
            </a:r>
            <a:r>
              <a:rPr lang="en-US" dirty="0" err="1"/>
              <a:t>dan</a:t>
            </a:r>
            <a:r>
              <a:rPr lang="en-US" dirty="0"/>
              <a:t> </a:t>
            </a:r>
            <a:r>
              <a:rPr lang="en-US" dirty="0" err="1" smtClean="0"/>
              <a:t>lembaga</a:t>
            </a:r>
            <a:r>
              <a:rPr lang="en-US" dirty="0" smtClean="0"/>
              <a:t> </a:t>
            </a:r>
            <a:r>
              <a:rPr lang="en-US" dirty="0" err="1" smtClean="0"/>
              <a:t>litbang</a:t>
            </a:r>
            <a:r>
              <a:rPr lang="en-US" dirty="0" smtClean="0"/>
              <a:t> </a:t>
            </a:r>
            <a:r>
              <a:rPr lang="en-US" dirty="0" err="1"/>
              <a:t>dapat</a:t>
            </a:r>
            <a:r>
              <a:rPr lang="en-US" dirty="0"/>
              <a:t> </a:t>
            </a:r>
            <a:r>
              <a:rPr lang="en-US" dirty="0" err="1"/>
              <a:t>terdorong</a:t>
            </a:r>
            <a:r>
              <a:rPr lang="en-US" dirty="0"/>
              <a:t> </a:t>
            </a:r>
            <a:r>
              <a:rPr lang="en-US" dirty="0" err="1"/>
              <a:t>untuk</a:t>
            </a:r>
            <a:r>
              <a:rPr lang="en-US" dirty="0"/>
              <a:t> </a:t>
            </a:r>
            <a:r>
              <a:rPr lang="en-US" dirty="0" err="1"/>
              <a:t>mengembangkan</a:t>
            </a:r>
            <a:r>
              <a:rPr lang="en-US" dirty="0"/>
              <a:t> unit </a:t>
            </a:r>
            <a:r>
              <a:rPr lang="en-US" dirty="0" err="1"/>
              <a:t>organisasi</a:t>
            </a:r>
            <a:r>
              <a:rPr lang="en-US" dirty="0"/>
              <a:t> </a:t>
            </a:r>
            <a:r>
              <a:rPr lang="en-US" dirty="0" err="1" smtClean="0"/>
              <a:t>dan</a:t>
            </a:r>
            <a:r>
              <a:rPr lang="en-US" dirty="0" smtClean="0"/>
              <a:t> </a:t>
            </a:r>
            <a:r>
              <a:rPr lang="en-US" dirty="0" err="1" smtClean="0"/>
              <a:t>prosedur</a:t>
            </a:r>
            <a:r>
              <a:rPr lang="en-US" dirty="0" smtClean="0"/>
              <a:t> </a:t>
            </a:r>
            <a:r>
              <a:rPr lang="en-US" dirty="0" err="1"/>
              <a:t>untuk</a:t>
            </a:r>
            <a:r>
              <a:rPr lang="en-US" dirty="0"/>
              <a:t> </a:t>
            </a:r>
            <a:r>
              <a:rPr lang="en-US" dirty="0" err="1"/>
              <a:t>mengelola</a:t>
            </a:r>
            <a:r>
              <a:rPr lang="en-US" dirty="0"/>
              <a:t> </a:t>
            </a:r>
            <a:r>
              <a:rPr lang="en-US" dirty="0" err="1"/>
              <a:t>semua</a:t>
            </a:r>
            <a:r>
              <a:rPr lang="en-US" dirty="0"/>
              <a:t> </a:t>
            </a:r>
            <a:r>
              <a:rPr lang="en-US" dirty="0" err="1"/>
              <a:t>kekayaan</a:t>
            </a:r>
            <a:r>
              <a:rPr lang="en-US" dirty="0"/>
              <a:t> </a:t>
            </a:r>
            <a:r>
              <a:rPr lang="en-US" dirty="0" err="1"/>
              <a:t>intelektual</a:t>
            </a:r>
            <a:r>
              <a:rPr lang="en-US" dirty="0"/>
              <a:t> </a:t>
            </a:r>
            <a:r>
              <a:rPr lang="en-US" dirty="0" err="1"/>
              <a:t>dan</a:t>
            </a:r>
            <a:r>
              <a:rPr lang="en-US" dirty="0"/>
              <a:t> </a:t>
            </a:r>
            <a:r>
              <a:rPr lang="en-US" dirty="0" err="1"/>
              <a:t>informasi</a:t>
            </a:r>
            <a:r>
              <a:rPr lang="en-US" dirty="0"/>
              <a:t> </a:t>
            </a:r>
            <a:r>
              <a:rPr lang="en-US" dirty="0" err="1" smtClean="0"/>
              <a:t>ilmu</a:t>
            </a:r>
            <a:r>
              <a:rPr lang="en-US" dirty="0" smtClean="0"/>
              <a:t> </a:t>
            </a:r>
            <a:r>
              <a:rPr lang="en-US" dirty="0" err="1" smtClean="0"/>
              <a:t>pengetahuan</a:t>
            </a:r>
            <a:r>
              <a:rPr lang="en-US" dirty="0" smtClean="0"/>
              <a:t> </a:t>
            </a:r>
            <a:r>
              <a:rPr lang="en-US" dirty="0" err="1"/>
              <a:t>dan</a:t>
            </a:r>
            <a:r>
              <a:rPr lang="en-US" dirty="0"/>
              <a:t> </a:t>
            </a:r>
            <a:r>
              <a:rPr lang="en-US" dirty="0" err="1"/>
              <a:t>teknologi</a:t>
            </a:r>
            <a:r>
              <a:rPr lang="en-US" dirty="0"/>
              <a:t> yang </a:t>
            </a:r>
            <a:r>
              <a:rPr lang="en-US" dirty="0" err="1"/>
              <a:t>dimilikinya</a:t>
            </a:r>
            <a:r>
              <a:rPr lang="en-US" dirty="0"/>
              <a:t>.</a:t>
            </a:r>
          </a:p>
        </p:txBody>
      </p:sp>
    </p:spTree>
    <p:extLst>
      <p:ext uri="{BB962C8B-B14F-4D97-AF65-F5344CB8AC3E}">
        <p14:creationId xmlns:p14="http://schemas.microsoft.com/office/powerpoint/2010/main" val="437546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33400"/>
            <a:ext cx="8229600" cy="6172200"/>
          </a:xfrm>
        </p:spPr>
        <p:txBody>
          <a:bodyPr>
            <a:normAutofit/>
          </a:bodyPr>
          <a:lstStyle/>
          <a:p>
            <a:pPr marL="0" indent="0">
              <a:buNone/>
            </a:pPr>
            <a:r>
              <a:rPr lang="en-US" b="1" dirty="0" err="1" smtClean="0">
                <a:solidFill>
                  <a:srgbClr val="FF0000"/>
                </a:solidFill>
              </a:rPr>
              <a:t>Penjelasan</a:t>
            </a:r>
            <a:r>
              <a:rPr lang="en-US" b="1" dirty="0" smtClean="0">
                <a:solidFill>
                  <a:srgbClr val="FF0000"/>
                </a:solidFill>
              </a:rPr>
              <a:t> </a:t>
            </a:r>
            <a:r>
              <a:rPr lang="en-US" b="1" dirty="0" err="1" smtClean="0">
                <a:solidFill>
                  <a:srgbClr val="FF0000"/>
                </a:solidFill>
              </a:rPr>
              <a:t>Pasal</a:t>
            </a:r>
            <a:r>
              <a:rPr lang="en-US" b="1" dirty="0" smtClean="0">
                <a:solidFill>
                  <a:srgbClr val="FF0000"/>
                </a:solidFill>
              </a:rPr>
              <a:t> 13 </a:t>
            </a:r>
            <a:r>
              <a:rPr lang="en-US" b="1" dirty="0" err="1" smtClean="0">
                <a:solidFill>
                  <a:srgbClr val="FF0000"/>
                </a:solidFill>
              </a:rPr>
              <a:t>Ayat</a:t>
            </a:r>
            <a:r>
              <a:rPr lang="en-US" b="1" dirty="0" smtClean="0">
                <a:solidFill>
                  <a:srgbClr val="FF0000"/>
                </a:solidFill>
              </a:rPr>
              <a:t> </a:t>
            </a:r>
            <a:r>
              <a:rPr lang="en-US" b="1" dirty="0">
                <a:solidFill>
                  <a:srgbClr val="FF0000"/>
                </a:solidFill>
              </a:rPr>
              <a:t>(4)</a:t>
            </a:r>
          </a:p>
          <a:p>
            <a:pPr marL="0" indent="0" algn="just">
              <a:buNone/>
            </a:pPr>
            <a:r>
              <a:rPr lang="sv-SE" sz="3600" dirty="0"/>
              <a:t>Ketentuan dalam ayat ini dimaksudkan untuk menjamin agar </a:t>
            </a:r>
            <a:r>
              <a:rPr lang="sv-SE" sz="3600" dirty="0" smtClean="0"/>
              <a:t>pembiayaan </a:t>
            </a:r>
            <a:r>
              <a:rPr lang="en-US" sz="3600" dirty="0" smtClean="0"/>
              <a:t>yang </a:t>
            </a:r>
            <a:r>
              <a:rPr lang="en-US" sz="3600" dirty="0" err="1" smtClean="0"/>
              <a:t>diberikan</a:t>
            </a:r>
            <a:r>
              <a:rPr lang="id-ID" sz="3600" dirty="0"/>
              <a:t> </a:t>
            </a:r>
            <a:r>
              <a:rPr lang="en-US" sz="3600" dirty="0" err="1" smtClean="0"/>
              <a:t>pemerintah</a:t>
            </a:r>
            <a:r>
              <a:rPr lang="en-US" sz="3600" dirty="0" smtClean="0"/>
              <a:t> </a:t>
            </a:r>
            <a:r>
              <a:rPr lang="en-US" sz="3600" dirty="0" err="1" smtClean="0"/>
              <a:t>dan</a:t>
            </a:r>
            <a:r>
              <a:rPr lang="id-ID" sz="3600" dirty="0" smtClean="0"/>
              <a:t> </a:t>
            </a:r>
            <a:r>
              <a:rPr lang="en-US" sz="3600" dirty="0" smtClean="0"/>
              <a:t>/</a:t>
            </a:r>
            <a:r>
              <a:rPr lang="id-ID" sz="3600" dirty="0" smtClean="0"/>
              <a:t> </a:t>
            </a:r>
            <a:r>
              <a:rPr lang="en-US" sz="3600" dirty="0" err="1" smtClean="0"/>
              <a:t>atau</a:t>
            </a:r>
            <a:r>
              <a:rPr lang="en-US" sz="3600" dirty="0" smtClean="0"/>
              <a:t> </a:t>
            </a:r>
            <a:r>
              <a:rPr lang="en-US" sz="3600" dirty="0" err="1"/>
              <a:t>pemerintah</a:t>
            </a:r>
            <a:r>
              <a:rPr lang="en-US" sz="3600" dirty="0"/>
              <a:t> </a:t>
            </a:r>
            <a:r>
              <a:rPr lang="en-US" sz="3600" dirty="0" err="1"/>
              <a:t>daerah</a:t>
            </a:r>
            <a:r>
              <a:rPr lang="en-US" sz="3600" dirty="0"/>
              <a:t> </a:t>
            </a:r>
            <a:r>
              <a:rPr lang="en-US" sz="3600" dirty="0" smtClean="0"/>
              <a:t>yang </a:t>
            </a:r>
            <a:r>
              <a:rPr lang="en-US" sz="3600" dirty="0" err="1" smtClean="0"/>
              <a:t>dimaksudkan</a:t>
            </a:r>
            <a:r>
              <a:rPr lang="en-US" sz="3600" dirty="0" smtClean="0"/>
              <a:t> </a:t>
            </a:r>
            <a:r>
              <a:rPr lang="en-US" sz="3600" dirty="0" err="1"/>
              <a:t>untuk</a:t>
            </a:r>
            <a:r>
              <a:rPr lang="en-US" sz="3600" dirty="0"/>
              <a:t> </a:t>
            </a:r>
            <a:r>
              <a:rPr lang="en-US" sz="3600" dirty="0" err="1"/>
              <a:t>mendorong</a:t>
            </a:r>
            <a:r>
              <a:rPr lang="en-US" sz="3600" dirty="0"/>
              <a:t> </a:t>
            </a:r>
            <a:r>
              <a:rPr lang="en-US" sz="3600" dirty="0" err="1" smtClean="0"/>
              <a:t>kegiatan</a:t>
            </a:r>
            <a:r>
              <a:rPr lang="en-US" sz="3600" dirty="0" smtClean="0"/>
              <a:t> </a:t>
            </a:r>
            <a:r>
              <a:rPr lang="en-US" sz="3600" dirty="0" err="1" smtClean="0"/>
              <a:t>penelitian</a:t>
            </a:r>
            <a:r>
              <a:rPr lang="en-US" sz="3600" dirty="0"/>
              <a:t>, </a:t>
            </a:r>
            <a:r>
              <a:rPr lang="en-US" sz="3600" dirty="0" err="1" smtClean="0"/>
              <a:t>pengembangan</a:t>
            </a:r>
            <a:r>
              <a:rPr lang="en-US" sz="3600" dirty="0" smtClean="0"/>
              <a:t>, </a:t>
            </a:r>
            <a:r>
              <a:rPr lang="es-ES" sz="3600" dirty="0" err="1" smtClean="0"/>
              <a:t>perekayasaan</a:t>
            </a:r>
            <a:r>
              <a:rPr lang="es-ES" sz="3600" dirty="0"/>
              <a:t>, dan </a:t>
            </a:r>
            <a:r>
              <a:rPr lang="es-ES" sz="3600" dirty="0" err="1"/>
              <a:t>inovasi</a:t>
            </a:r>
            <a:r>
              <a:rPr lang="es-ES" sz="3600" dirty="0"/>
              <a:t> </a:t>
            </a:r>
            <a:r>
              <a:rPr lang="es-ES" sz="3600" dirty="0" err="1"/>
              <a:t>dapat</a:t>
            </a:r>
            <a:r>
              <a:rPr lang="es-ES" sz="3600" dirty="0"/>
              <a:t> secara </a:t>
            </a:r>
            <a:r>
              <a:rPr lang="es-ES" sz="3600" dirty="0" err="1"/>
              <a:t>efektif</a:t>
            </a:r>
            <a:r>
              <a:rPr lang="es-ES" sz="3600" dirty="0"/>
              <a:t> </a:t>
            </a:r>
            <a:r>
              <a:rPr lang="es-ES" sz="3600" dirty="0" err="1"/>
              <a:t>menghasilkan</a:t>
            </a:r>
            <a:r>
              <a:rPr lang="es-ES" sz="3600" dirty="0"/>
              <a:t> </a:t>
            </a:r>
            <a:r>
              <a:rPr lang="es-ES" sz="3600" dirty="0" err="1" smtClean="0"/>
              <a:t>akumulasi</a:t>
            </a:r>
            <a:r>
              <a:rPr lang="es-ES" sz="3600" dirty="0" smtClean="0"/>
              <a:t> </a:t>
            </a:r>
            <a:r>
              <a:rPr lang="en-US" sz="3600" dirty="0" err="1" smtClean="0"/>
              <a:t>sumber</a:t>
            </a:r>
            <a:r>
              <a:rPr lang="en-US" sz="3600" dirty="0" smtClean="0"/>
              <a:t> </a:t>
            </a:r>
            <a:r>
              <a:rPr lang="en-US" sz="3600" dirty="0" err="1"/>
              <a:t>daya</a:t>
            </a:r>
            <a:r>
              <a:rPr lang="en-US" sz="3600" dirty="0"/>
              <a:t> </a:t>
            </a:r>
            <a:r>
              <a:rPr lang="en-US" sz="3600" dirty="0" err="1"/>
              <a:t>ilmu</a:t>
            </a:r>
            <a:r>
              <a:rPr lang="en-US" sz="3600" dirty="0"/>
              <a:t> </a:t>
            </a:r>
            <a:r>
              <a:rPr lang="en-US" sz="3600" dirty="0" err="1"/>
              <a:t>pengetahuan</a:t>
            </a:r>
            <a:r>
              <a:rPr lang="en-US" sz="3600" dirty="0"/>
              <a:t> </a:t>
            </a:r>
            <a:r>
              <a:rPr lang="en-US" sz="3600" dirty="0" err="1"/>
              <a:t>dan</a:t>
            </a:r>
            <a:r>
              <a:rPr lang="en-US" sz="3600" dirty="0"/>
              <a:t> </a:t>
            </a:r>
            <a:r>
              <a:rPr lang="en-US" sz="3600" dirty="0" err="1"/>
              <a:t>teknologi</a:t>
            </a:r>
            <a:r>
              <a:rPr lang="en-US" sz="3600" dirty="0"/>
              <a:t> yang </a:t>
            </a:r>
            <a:r>
              <a:rPr lang="en-US" sz="3600" dirty="0" err="1"/>
              <a:t>dikelola</a:t>
            </a:r>
            <a:r>
              <a:rPr lang="en-US" sz="3600" dirty="0"/>
              <a:t> </a:t>
            </a:r>
            <a:r>
              <a:rPr lang="en-US" sz="3600" dirty="0" err="1"/>
              <a:t>dengan</a:t>
            </a:r>
            <a:r>
              <a:rPr lang="en-US" sz="3600" dirty="0"/>
              <a:t> </a:t>
            </a:r>
            <a:r>
              <a:rPr lang="en-US" sz="3600" dirty="0" err="1"/>
              <a:t>baik</a:t>
            </a:r>
            <a:r>
              <a:rPr lang="en-US" sz="3600" dirty="0"/>
              <a:t>.</a:t>
            </a:r>
          </a:p>
        </p:txBody>
      </p:sp>
    </p:spTree>
    <p:extLst>
      <p:ext uri="{BB962C8B-B14F-4D97-AF65-F5344CB8AC3E}">
        <p14:creationId xmlns:p14="http://schemas.microsoft.com/office/powerpoint/2010/main" val="10462218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fontScale="90000"/>
          </a:bodyPr>
          <a:lstStyle/>
          <a:p>
            <a:r>
              <a:rPr lang="id-ID" b="1" dirty="0" smtClean="0"/>
              <a:t>Sesuai dengan </a:t>
            </a:r>
            <a:r>
              <a:rPr lang="en-US" b="1" dirty="0" smtClean="0"/>
              <a:t>Bayh–Dole Act</a:t>
            </a:r>
            <a:br>
              <a:rPr lang="en-US" b="1" dirty="0" smtClean="0"/>
            </a:br>
            <a:r>
              <a:rPr lang="en-US" sz="2700" b="1" dirty="0" smtClean="0"/>
              <a:t>Patent and Trademark Law Amendments Act</a:t>
            </a:r>
            <a:r>
              <a:rPr lang="en-US" sz="2700" dirty="0" smtClean="0"/>
              <a:t> </a:t>
            </a:r>
            <a:r>
              <a:rPr lang="en-US" sz="2700" b="1" dirty="0" smtClean="0"/>
              <a:t>1980</a:t>
            </a:r>
            <a:endParaRPr lang="en-US" sz="2700" b="1" dirty="0"/>
          </a:p>
        </p:txBody>
      </p:sp>
      <p:sp>
        <p:nvSpPr>
          <p:cNvPr id="3" name="Content Placeholder 2"/>
          <p:cNvSpPr>
            <a:spLocks noGrp="1"/>
          </p:cNvSpPr>
          <p:nvPr>
            <p:ph idx="1"/>
          </p:nvPr>
        </p:nvSpPr>
        <p:spPr>
          <a:xfrm>
            <a:off x="304800" y="1447800"/>
            <a:ext cx="8382000" cy="4678363"/>
          </a:xfrm>
        </p:spPr>
        <p:txBody>
          <a:bodyPr>
            <a:normAutofit/>
          </a:bodyPr>
          <a:lstStyle/>
          <a:p>
            <a:pPr marL="0" indent="0" algn="just">
              <a:buNone/>
            </a:pPr>
            <a:r>
              <a:rPr lang="en-US" sz="2400" dirty="0" smtClean="0"/>
              <a:t>The key change made by Bayh–Dole was in ownership of inventions made with federal funding.</a:t>
            </a:r>
          </a:p>
          <a:p>
            <a:pPr marL="0" indent="0" algn="just">
              <a:buNone/>
            </a:pPr>
            <a:r>
              <a:rPr lang="en-US" sz="2400" dirty="0" smtClean="0"/>
              <a:t>Before the Bayh–Dole Act, federal research funding contracts and grants obligated inventors (where ever they worked) to assign inventions they made using federal funding to the federal government.</a:t>
            </a:r>
          </a:p>
        </p:txBody>
      </p:sp>
      <p:sp>
        <p:nvSpPr>
          <p:cNvPr id="4" name="Rectangle 3"/>
          <p:cNvSpPr/>
          <p:nvPr/>
        </p:nvSpPr>
        <p:spPr>
          <a:xfrm>
            <a:off x="304800" y="3810000"/>
            <a:ext cx="8305800" cy="2677656"/>
          </a:xfrm>
          <a:prstGeom prst="rect">
            <a:avLst/>
          </a:prstGeom>
        </p:spPr>
        <p:txBody>
          <a:bodyPr wrap="square">
            <a:spAutoFit/>
          </a:bodyPr>
          <a:lstStyle/>
          <a:p>
            <a:pPr algn="just"/>
            <a:r>
              <a:rPr lang="en-US" sz="2400" dirty="0"/>
              <a:t>Bayh–Dole permits a university, small business, or non-profit institution to elect to pursue ownership of an invention in preference to the government.</a:t>
            </a:r>
          </a:p>
          <a:p>
            <a:pPr algn="just"/>
            <a:endParaRPr lang="id-ID" sz="2400" dirty="0" smtClean="0"/>
          </a:p>
          <a:p>
            <a:pPr algn="just"/>
            <a:r>
              <a:rPr lang="id-ID" sz="2400" dirty="0" smtClean="0">
                <a:solidFill>
                  <a:srgbClr val="FF0000"/>
                </a:solidFill>
              </a:rPr>
              <a:t>Bayh-Dole </a:t>
            </a:r>
            <a:r>
              <a:rPr lang="id-ID" sz="2400" dirty="0">
                <a:solidFill>
                  <a:srgbClr val="FF0000"/>
                </a:solidFill>
              </a:rPr>
              <a:t>memungkinkan universitas, usaha kecil, atau lembaga non-profit untuk memilih untuk mengejar kepemilikan penemuan dalam preferensi untuk pemerintah.</a:t>
            </a:r>
            <a:endParaRPr lang="en-US" sz="2400" dirty="0">
              <a:solidFill>
                <a:srgbClr val="FF0000"/>
              </a:solidFill>
            </a:endParaRPr>
          </a:p>
        </p:txBody>
      </p:sp>
    </p:spTree>
    <p:extLst>
      <p:ext uri="{BB962C8B-B14F-4D97-AF65-F5344CB8AC3E}">
        <p14:creationId xmlns:p14="http://schemas.microsoft.com/office/powerpoint/2010/main" val="40823818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8001000" cy="731838"/>
          </a:xfrm>
        </p:spPr>
        <p:txBody>
          <a:bodyPr>
            <a:noAutofit/>
          </a:bodyPr>
          <a:lstStyle/>
          <a:p>
            <a:r>
              <a:rPr lang="id-ID" sz="3600" dirty="0"/>
              <a:t/>
            </a:r>
            <a:br>
              <a:rPr lang="id-ID" sz="3600" dirty="0"/>
            </a:br>
            <a:r>
              <a:rPr lang="id-ID" sz="3600" dirty="0" smtClean="0"/>
              <a:t/>
            </a:r>
            <a:br>
              <a:rPr lang="id-ID" sz="3600" dirty="0" smtClean="0"/>
            </a:br>
            <a:r>
              <a:rPr lang="id-ID" sz="3600" dirty="0"/>
              <a:t/>
            </a:r>
            <a:br>
              <a:rPr lang="id-ID" sz="3600" dirty="0"/>
            </a:br>
            <a:r>
              <a:rPr lang="id-ID" sz="3600" dirty="0" smtClean="0"/>
              <a:t/>
            </a:r>
            <a:br>
              <a:rPr lang="id-ID" sz="3600" dirty="0" smtClean="0"/>
            </a:br>
            <a:r>
              <a:rPr lang="id-ID" sz="3600" dirty="0"/>
              <a:t/>
            </a:r>
            <a:br>
              <a:rPr lang="id-ID" sz="3600" dirty="0"/>
            </a:br>
            <a:r>
              <a:rPr lang="id-ID" sz="3600" dirty="0"/>
              <a:t/>
            </a:r>
            <a:br>
              <a:rPr lang="id-ID" sz="3600" dirty="0"/>
            </a:br>
            <a:r>
              <a:rPr lang="id-ID" sz="3600" dirty="0"/>
              <a:t>Kesimpulan</a:t>
            </a:r>
            <a:endParaRPr lang="en-US" sz="3600" dirty="0"/>
          </a:p>
        </p:txBody>
      </p:sp>
      <p:sp>
        <p:nvSpPr>
          <p:cNvPr id="3" name="Content Placeholder 2"/>
          <p:cNvSpPr>
            <a:spLocks noGrp="1"/>
          </p:cNvSpPr>
          <p:nvPr>
            <p:ph idx="1"/>
          </p:nvPr>
        </p:nvSpPr>
        <p:spPr>
          <a:xfrm>
            <a:off x="457200" y="1752600"/>
            <a:ext cx="8229600" cy="3840163"/>
          </a:xfrm>
        </p:spPr>
        <p:txBody>
          <a:bodyPr>
            <a:normAutofit/>
          </a:bodyPr>
          <a:lstStyle/>
          <a:p>
            <a:pPr algn="just"/>
            <a:r>
              <a:rPr lang="id-ID" dirty="0"/>
              <a:t>D</a:t>
            </a:r>
            <a:r>
              <a:rPr lang="id-ID" dirty="0" smtClean="0"/>
              <a:t>i </a:t>
            </a:r>
            <a:r>
              <a:rPr lang="id-ID" dirty="0"/>
              <a:t>INDONESIA </a:t>
            </a:r>
            <a:r>
              <a:rPr lang="id-ID" dirty="0" smtClean="0"/>
              <a:t>saat ini belum memanfaatkan </a:t>
            </a:r>
            <a:r>
              <a:rPr lang="id-ID" dirty="0"/>
              <a:t>UU </a:t>
            </a:r>
            <a:r>
              <a:rPr lang="id-ID" dirty="0" smtClean="0"/>
              <a:t>di bidang Kekayaan Intelektual yang </a:t>
            </a:r>
            <a:r>
              <a:rPr lang="id-ID" dirty="0"/>
              <a:t>telah ada </a:t>
            </a:r>
            <a:r>
              <a:rPr lang="id-ID" dirty="0" smtClean="0"/>
              <a:t>secara </a:t>
            </a:r>
            <a:r>
              <a:rPr lang="id-ID" dirty="0" smtClean="0"/>
              <a:t>maksimal.</a:t>
            </a:r>
            <a:endParaRPr lang="id-ID" dirty="0" smtClean="0"/>
          </a:p>
          <a:p>
            <a:pPr algn="just"/>
            <a:r>
              <a:rPr lang="en-US" dirty="0" smtClean="0"/>
              <a:t>UU NO. 18 TAHUN 2002 yang di </a:t>
            </a:r>
            <a:r>
              <a:rPr lang="en-US" dirty="0" err="1" smtClean="0"/>
              <a:t>dalamnya</a:t>
            </a:r>
            <a:r>
              <a:rPr lang="en-US" dirty="0" smtClean="0"/>
              <a:t> </a:t>
            </a:r>
            <a:r>
              <a:rPr lang="en-US" dirty="0" err="1" smtClean="0"/>
              <a:t>mengatur</a:t>
            </a:r>
            <a:r>
              <a:rPr lang="en-US" dirty="0" smtClean="0"/>
              <a:t> </a:t>
            </a:r>
            <a:r>
              <a:rPr lang="en-US" dirty="0" err="1" smtClean="0"/>
              <a:t>tentang</a:t>
            </a:r>
            <a:r>
              <a:rPr lang="en-US" dirty="0" smtClean="0"/>
              <a:t> Sentra HKI </a:t>
            </a:r>
            <a:r>
              <a:rPr lang="en-US" dirty="0" err="1" smtClean="0"/>
              <a:t>dan</a:t>
            </a:r>
            <a:r>
              <a:rPr lang="en-US" dirty="0" smtClean="0"/>
              <a:t> </a:t>
            </a:r>
            <a:r>
              <a:rPr lang="en-US" dirty="0" err="1" smtClean="0"/>
              <a:t>kewenangan</a:t>
            </a:r>
            <a:r>
              <a:rPr lang="en-US" dirty="0" smtClean="0"/>
              <a:t> </a:t>
            </a:r>
            <a:r>
              <a:rPr lang="en-US" dirty="0" err="1" smtClean="0"/>
              <a:t>Universitas</a:t>
            </a:r>
            <a:r>
              <a:rPr lang="en-US" dirty="0" smtClean="0"/>
              <a:t> </a:t>
            </a:r>
            <a:r>
              <a:rPr lang="en-US" dirty="0" err="1" smtClean="0"/>
              <a:t>untuk</a:t>
            </a:r>
            <a:r>
              <a:rPr lang="en-US" dirty="0" smtClean="0"/>
              <a:t> </a:t>
            </a:r>
            <a:r>
              <a:rPr lang="en-US" dirty="0" err="1" smtClean="0"/>
              <a:t>mengelola</a:t>
            </a:r>
            <a:r>
              <a:rPr lang="en-US" dirty="0" smtClean="0"/>
              <a:t> </a:t>
            </a:r>
            <a:r>
              <a:rPr lang="en-US" dirty="0" err="1" smtClean="0"/>
              <a:t>Invensi</a:t>
            </a:r>
            <a:r>
              <a:rPr lang="en-US" dirty="0" smtClean="0"/>
              <a:t> </a:t>
            </a:r>
            <a:r>
              <a:rPr lang="en-US" dirty="0" err="1" smtClean="0"/>
              <a:t>hasil</a:t>
            </a:r>
            <a:r>
              <a:rPr lang="en-US" dirty="0" smtClean="0"/>
              <a:t> </a:t>
            </a:r>
            <a:r>
              <a:rPr lang="en-US" dirty="0" err="1" smtClean="0"/>
              <a:t>penelitian</a:t>
            </a:r>
            <a:r>
              <a:rPr lang="id-ID" dirty="0" smtClean="0"/>
              <a:t> belum sepenuhnya dapat di terapkan secara </a:t>
            </a:r>
            <a:r>
              <a:rPr lang="id-ID" dirty="0" smtClean="0"/>
              <a:t>maksimal.</a:t>
            </a:r>
            <a:endParaRPr lang="en-US" dirty="0" smtClean="0"/>
          </a:p>
          <a:p>
            <a:endParaRPr lang="en-US" dirty="0"/>
          </a:p>
        </p:txBody>
      </p:sp>
    </p:spTree>
    <p:extLst>
      <p:ext uri="{BB962C8B-B14F-4D97-AF65-F5344CB8AC3E}">
        <p14:creationId xmlns:p14="http://schemas.microsoft.com/office/powerpoint/2010/main" val="10374346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9144000" cy="6019800"/>
          </a:xfrm>
        </p:spPr>
        <p:txBody>
          <a:bodyPr>
            <a:normAutofit/>
          </a:bodyPr>
          <a:lstStyle/>
          <a:p>
            <a:pPr marL="0" indent="0" algn="ctr">
              <a:buNone/>
            </a:pPr>
            <a:endParaRPr lang="en-US" sz="3600" dirty="0" smtClean="0">
              <a:solidFill>
                <a:srgbClr val="FF0000"/>
              </a:solidFill>
              <a:latin typeface="Algerian" pitchFamily="82" charset="0"/>
            </a:endParaRPr>
          </a:p>
          <a:p>
            <a:pPr marL="0" indent="0" algn="ctr">
              <a:buNone/>
            </a:pPr>
            <a:endParaRPr lang="en-US" sz="3600" dirty="0">
              <a:solidFill>
                <a:srgbClr val="FF0000"/>
              </a:solidFill>
              <a:latin typeface="Algerian" pitchFamily="82" charset="0"/>
            </a:endParaRPr>
          </a:p>
          <a:p>
            <a:pPr marL="0" indent="0" algn="ctr">
              <a:buNone/>
            </a:pPr>
            <a:r>
              <a:rPr lang="id-ID" sz="8000" dirty="0" smtClean="0">
                <a:solidFill>
                  <a:srgbClr val="FF0000"/>
                </a:solidFill>
                <a:latin typeface="Algerian" pitchFamily="82" charset="0"/>
              </a:rPr>
              <a:t>Terima kasih</a:t>
            </a:r>
            <a:endParaRPr lang="en-US" sz="8000" dirty="0">
              <a:solidFill>
                <a:srgbClr val="FF0000"/>
              </a:solidFill>
              <a:latin typeface="Algerian" pitchFamily="82" charset="0"/>
            </a:endParaRPr>
          </a:p>
        </p:txBody>
      </p:sp>
    </p:spTree>
    <p:extLst>
      <p:ext uri="{BB962C8B-B14F-4D97-AF65-F5344CB8AC3E}">
        <p14:creationId xmlns:p14="http://schemas.microsoft.com/office/powerpoint/2010/main" val="366584892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343</TotalTime>
  <Words>1007</Words>
  <Application>Microsoft Office PowerPoint</Application>
  <PresentationFormat>On-screen Show (4:3)</PresentationFormat>
  <Paragraphs>75</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Flow</vt:lpstr>
      <vt:lpstr>SENTRA KI DALAM  UU PENELITIAN DAN PENGEMBANGAN NO. 18 TAHUN 2002</vt:lpstr>
      <vt:lpstr>Pengertian Kekayaan Intelektual</vt:lpstr>
      <vt:lpstr>Undang-Undang Kekayaan Intelektual</vt:lpstr>
      <vt:lpstr>KEKAYAAN INTELEKTUAL DALAM ERA MASYARAKAT EKONOMI ASEAN</vt:lpstr>
      <vt:lpstr>PowerPoint Presentation</vt:lpstr>
      <vt:lpstr>PowerPoint Presentation</vt:lpstr>
      <vt:lpstr>PowerPoint Presentation</vt:lpstr>
      <vt:lpstr>PowerPoint Presentation</vt:lpstr>
      <vt:lpstr>PowerPoint Presentation</vt:lpstr>
      <vt:lpstr>Sesuai dengan Bayh–Dole Act Patent and Trademark Law Amendments Act 1980</vt:lpstr>
      <vt:lpstr>      Kesimpulan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SENTRA HKI DALAM  UU PENELITIAN DAN PENGEMBANGAN NO. 18 TAHUN 2002</dc:title>
  <dc:creator>USER</dc:creator>
  <cp:lastModifiedBy>YANKUM2</cp:lastModifiedBy>
  <cp:revision>22</cp:revision>
  <dcterms:created xsi:type="dcterms:W3CDTF">2015-08-28T01:07:54Z</dcterms:created>
  <dcterms:modified xsi:type="dcterms:W3CDTF">2018-04-24T00:30:57Z</dcterms:modified>
</cp:coreProperties>
</file>